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8" r:id="rId6"/>
    <p:sldMasterId id="2147483678" r:id="rId7"/>
  </p:sldMasterIdLst>
  <p:notesMasterIdLst>
    <p:notesMasterId r:id="rId22"/>
  </p:notesMasterIdLst>
  <p:sldIdLst>
    <p:sldId id="269" r:id="rId8"/>
    <p:sldId id="325" r:id="rId9"/>
    <p:sldId id="324" r:id="rId10"/>
    <p:sldId id="326" r:id="rId11"/>
    <p:sldId id="317" r:id="rId12"/>
    <p:sldId id="318" r:id="rId13"/>
    <p:sldId id="319" r:id="rId14"/>
    <p:sldId id="320" r:id="rId15"/>
    <p:sldId id="328" r:id="rId16"/>
    <p:sldId id="329" r:id="rId17"/>
    <p:sldId id="330" r:id="rId18"/>
    <p:sldId id="314" r:id="rId19"/>
    <p:sldId id="331" r:id="rId20"/>
    <p:sldId id="322" r:id="rId21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DB2"/>
    <a:srgbClr val="AA5139"/>
    <a:srgbClr val="EE2651"/>
    <a:srgbClr val="FFD820"/>
    <a:srgbClr val="00AEEF"/>
    <a:srgbClr val="82C55B"/>
    <a:srgbClr val="1D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5D94B-FBDC-064B-9E18-5546B2D673E0}" v="4" dt="2021-06-16T13:54:22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26" autoAdjust="0"/>
    <p:restoredTop sz="86839" autoAdjust="0"/>
  </p:normalViewPr>
  <p:slideViewPr>
    <p:cSldViewPr snapToGrid="0">
      <p:cViewPr varScale="1">
        <p:scale>
          <a:sx n="116" d="100"/>
          <a:sy n="116" d="100"/>
        </p:scale>
        <p:origin x="944" y="19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7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Sykes-Wood Staff 8914024" userId="24ef8168-2f0d-4c5e-b18b-bd9ea291196c" providerId="ADAL" clId="{8E65D94B-FBDC-064B-9E18-5546B2D673E0}"/>
    <pc:docChg chg="custSel modSld">
      <pc:chgData name="J Sykes-Wood Staff 8914024" userId="24ef8168-2f0d-4c5e-b18b-bd9ea291196c" providerId="ADAL" clId="{8E65D94B-FBDC-064B-9E18-5546B2D673E0}" dt="2021-06-16T13:55:05.818" v="118" actId="313"/>
      <pc:docMkLst>
        <pc:docMk/>
      </pc:docMkLst>
      <pc:sldChg chg="modSp mod">
        <pc:chgData name="J Sykes-Wood Staff 8914024" userId="24ef8168-2f0d-4c5e-b18b-bd9ea291196c" providerId="ADAL" clId="{8E65D94B-FBDC-064B-9E18-5546B2D673E0}" dt="2021-06-16T13:55:05.818" v="118" actId="313"/>
        <pc:sldMkLst>
          <pc:docMk/>
          <pc:sldMk cId="1000589038" sldId="322"/>
        </pc:sldMkLst>
        <pc:spChg chg="mod">
          <ac:chgData name="J Sykes-Wood Staff 8914024" userId="24ef8168-2f0d-4c5e-b18b-bd9ea291196c" providerId="ADAL" clId="{8E65D94B-FBDC-064B-9E18-5546B2D673E0}" dt="2021-06-16T13:55:05.818" v="118" actId="313"/>
          <ac:spMkLst>
            <pc:docMk/>
            <pc:sldMk cId="1000589038" sldId="322"/>
            <ac:spMk id="8" creationId="{B141E864-3A61-4A47-AF79-51E594B506EE}"/>
          </ac:spMkLst>
        </pc:spChg>
        <pc:spChg chg="mod">
          <ac:chgData name="J Sykes-Wood Staff 8914024" userId="24ef8168-2f0d-4c5e-b18b-bd9ea291196c" providerId="ADAL" clId="{8E65D94B-FBDC-064B-9E18-5546B2D673E0}" dt="2021-06-16T13:54:39.730" v="99" actId="20577"/>
          <ac:spMkLst>
            <pc:docMk/>
            <pc:sldMk cId="1000589038" sldId="322"/>
            <ac:spMk id="16" creationId="{CC1B6CE8-4A60-5046-A898-BF8F4481C47A}"/>
          </ac:spMkLst>
        </pc:spChg>
      </pc:sldChg>
      <pc:sldChg chg="addSp modSp mod">
        <pc:chgData name="J Sykes-Wood Staff 8914024" userId="24ef8168-2f0d-4c5e-b18b-bd9ea291196c" providerId="ADAL" clId="{8E65D94B-FBDC-064B-9E18-5546B2D673E0}" dt="2021-06-16T07:25:30.400" v="23" actId="1076"/>
        <pc:sldMkLst>
          <pc:docMk/>
          <pc:sldMk cId="2057257762" sldId="331"/>
        </pc:sldMkLst>
        <pc:spChg chg="add mod">
          <ac:chgData name="J Sykes-Wood Staff 8914024" userId="24ef8168-2f0d-4c5e-b18b-bd9ea291196c" providerId="ADAL" clId="{8E65D94B-FBDC-064B-9E18-5546B2D673E0}" dt="2021-06-16T07:25:30.400" v="23" actId="1076"/>
          <ac:spMkLst>
            <pc:docMk/>
            <pc:sldMk cId="2057257762" sldId="331"/>
            <ac:spMk id="8" creationId="{0B30E658-896A-DE4C-A9D8-AE1AD4751434}"/>
          </ac:spMkLst>
        </pc:spChg>
      </pc:sldChg>
    </pc:docChg>
  </pc:docChgLst>
  <pc:docChgLst>
    <pc:chgData name="J Sykes-Wood Staff 8914024" userId="24ef8168-2f0d-4c5e-b18b-bd9ea291196c" providerId="ADAL" clId="{F8EBA58F-5377-48CE-8665-32D6E8D41B64}"/>
    <pc:docChg chg="modSld">
      <pc:chgData name="J Sykes-Wood Staff 8914024" userId="24ef8168-2f0d-4c5e-b18b-bd9ea291196c" providerId="ADAL" clId="{F8EBA58F-5377-48CE-8665-32D6E8D41B64}" dt="2021-06-16T08:42:34.290" v="12" actId="20577"/>
      <pc:docMkLst>
        <pc:docMk/>
      </pc:docMkLst>
      <pc:sldChg chg="modSp">
        <pc:chgData name="J Sykes-Wood Staff 8914024" userId="24ef8168-2f0d-4c5e-b18b-bd9ea291196c" providerId="ADAL" clId="{F8EBA58F-5377-48CE-8665-32D6E8D41B64}" dt="2021-06-16T08:42:34.290" v="12" actId="20577"/>
        <pc:sldMkLst>
          <pc:docMk/>
          <pc:sldMk cId="1000589038" sldId="322"/>
        </pc:sldMkLst>
        <pc:spChg chg="mod">
          <ac:chgData name="J Sykes-Wood Staff 8914024" userId="24ef8168-2f0d-4c5e-b18b-bd9ea291196c" providerId="ADAL" clId="{F8EBA58F-5377-48CE-8665-32D6E8D41B64}" dt="2021-06-16T08:42:34.290" v="12" actId="20577"/>
          <ac:spMkLst>
            <pc:docMk/>
            <pc:sldMk cId="1000589038" sldId="322"/>
            <ac:spMk id="16" creationId="{CC1B6CE8-4A60-5046-A898-BF8F4481C47A}"/>
          </ac:spMkLst>
        </pc:spChg>
      </pc:sldChg>
      <pc:sldChg chg="modSp">
        <pc:chgData name="J Sykes-Wood Staff 8914024" userId="24ef8168-2f0d-4c5e-b18b-bd9ea291196c" providerId="ADAL" clId="{F8EBA58F-5377-48CE-8665-32D6E8D41B64}" dt="2021-06-16T08:41:40.201" v="9" actId="1076"/>
        <pc:sldMkLst>
          <pc:docMk/>
          <pc:sldMk cId="2057257762" sldId="331"/>
        </pc:sldMkLst>
        <pc:spChg chg="mod">
          <ac:chgData name="J Sykes-Wood Staff 8914024" userId="24ef8168-2f0d-4c5e-b18b-bd9ea291196c" providerId="ADAL" clId="{F8EBA58F-5377-48CE-8665-32D6E8D41B64}" dt="2021-06-16T08:41:40.201" v="9" actId="1076"/>
          <ac:spMkLst>
            <pc:docMk/>
            <pc:sldMk cId="2057257762" sldId="331"/>
            <ac:spMk id="8" creationId="{0B30E658-896A-DE4C-A9D8-AE1AD47514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3BEC3-5672-4008-ABCA-F10C945C4A14}" type="datetimeFigureOut">
              <a:rPr lang="en-GB" smtClean="0"/>
              <a:t>16/06/2021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6FE1B-D046-4EB8-BFC4-4863D543C7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27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461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126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98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6FE1B-D046-4EB8-BFC4-4863D543C7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7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28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6FE1B-D046-4EB8-BFC4-4863D543C7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62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38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24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88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729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26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191783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36443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85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9C6F65-B685-4146-84E5-2F241926D82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402375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80A211-7885-C748-A653-8EE422C95684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74338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5B15EC-C36A-154B-8098-B97EC5EA53A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31380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33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2770877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912FD8-9950-1E4D-821E-1A757CBD17EA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88173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336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299583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4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727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76D60C-603E-C646-A41A-D68629C8AE6E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191884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9066729-2D82-0040-A5DF-6FC460F5AC9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523833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4E99204-5AD2-2346-83ED-059DD4181CDC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22299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741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196445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0B337F4-18FA-414F-ABC6-6671EE497E78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287538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39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3931747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51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A0C15-1AC7-DE4B-B585-6F5A83F4A16D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209645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C332040-871C-4D43-9C4E-32AF522077A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93992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A190D5-7176-C54F-8874-A61C43E4B86A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467485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DA7FAB4-6873-334A-9DE6-2803E1883DD4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86789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665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1014297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7BAB3BB-3E42-704E-8FB5-68789B107F00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198340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82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32E459-6E63-2940-A9D9-84BA988CA145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25792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B50DB3C-5065-304F-83CF-D1FA05BCE3CC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70874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06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5536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3BB907D-1448-D248-8B10-75E4CBB399F2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68968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19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4A8BE04-8343-5E40-876E-CB5C57069F6D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0521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6" r:id="rId5"/>
    <p:sldLayoutId id="2147483653" r:id="rId6"/>
    <p:sldLayoutId id="2147483657" r:id="rId7"/>
    <p:sldLayoutId id="2147483654" r:id="rId8"/>
    <p:sldLayoutId id="2147483655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6" pos="124">
          <p15:clr>
            <a:srgbClr val="F26B43"/>
          </p15:clr>
        </p15:guide>
        <p15:guide id="7" pos="328">
          <p15:clr>
            <a:srgbClr val="F26B43"/>
          </p15:clr>
        </p15:guide>
        <p15:guide id="8" pos="6611">
          <p15:clr>
            <a:srgbClr val="F26B43"/>
          </p15:clr>
        </p15:guide>
        <p15:guide id="9" orient="horz" pos="4762">
          <p15:clr>
            <a:srgbClr val="F26B43"/>
          </p15:clr>
        </p15:guide>
        <p15:guide id="10" orient="horz" pos="4637">
          <p15:clr>
            <a:srgbClr val="F26B43"/>
          </p15:clr>
        </p15:guide>
        <p15:guide id="11" orient="horz" pos="1145">
          <p15:clr>
            <a:srgbClr val="F26B43"/>
          </p15:clr>
        </p15:guide>
        <p15:guide id="12" orient="horz" pos="4468">
          <p15:clr>
            <a:srgbClr val="F26B43"/>
          </p15:clr>
        </p15:guide>
        <p15:guide id="13" pos="623">
          <p15:clr>
            <a:srgbClr val="F26B43"/>
          </p15:clr>
        </p15:guide>
        <p15:guide id="14" pos="6407">
          <p15:clr>
            <a:srgbClr val="F26B43"/>
          </p15:clr>
        </p15:guide>
        <p15:guide id="15" orient="horz" pos="1565">
          <p15:clr>
            <a:srgbClr val="F26B43"/>
          </p15:clr>
        </p15:guide>
        <p15:guide id="16" pos="5646">
          <p15:clr>
            <a:srgbClr val="F26B43"/>
          </p15:clr>
        </p15:guide>
        <p15:guide id="17" orient="horz" pos="4127">
          <p15:clr>
            <a:srgbClr val="F26B43"/>
          </p15:clr>
        </p15:guide>
        <p15:guide id="18" pos="61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B9B82FF-0A98-E94A-BF45-AEEB3F80286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3542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A343F20-7B53-6541-9E8D-9EAC8D7D9B18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417603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BE5193-5AC0-9E45-96AA-59FCDCDB9BE9}"/>
              </a:ext>
            </a:extLst>
          </p:cNvPr>
          <p:cNvSpPr txBox="1"/>
          <p:nvPr userDrawn="1"/>
        </p:nvSpPr>
        <p:spPr>
          <a:xfrm>
            <a:off x="9164940" y="694525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F183052-4F7E-244D-92FD-09666DCDE900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4061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video" Target="https://www.youtube.com/embed/mbtr92yavas?feature=oembed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22FEA6-64A4-A049-8CDD-47DFF9F95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8"/>
            <a:ext cx="10691813" cy="7555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697" y="4075801"/>
            <a:ext cx="5196611" cy="1190083"/>
          </a:xfrm>
        </p:spPr>
        <p:txBody>
          <a:bodyPr/>
          <a:lstStyle/>
          <a:p>
            <a:r>
              <a:rPr lang="en-GB" dirty="0"/>
              <a:t>Start your Bronze DofE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02C1D5-EABA-9240-905C-C7F22EAD41D2}"/>
              </a:ext>
            </a:extLst>
          </p:cNvPr>
          <p:cNvSpPr/>
          <p:nvPr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AF701B-924D-A348-B629-AF09B6766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8E38-D79A-4FC5-BB35-3249F6AE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The DofE Certificate of Achievement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7730F0-D69B-4EFE-A3CF-ED26C81B5EB2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  <p:pic>
        <p:nvPicPr>
          <p:cNvPr id="8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67D1FED6-C995-4F68-82AB-4DB4D402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98" y="2032112"/>
            <a:ext cx="3678128" cy="51565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41E8C6-CAA1-4CA2-90DE-4D28DC699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08" y="2076492"/>
            <a:ext cx="5761034" cy="51020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During and in the aftermath of the COVID-19 outbreak, participants who complete their Skills, Volunteering and Physical sections will receive a special DofE Certificate of Achievement.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This is a formal recognition, by the DofE, of the effort, skill and commitment you've shown at this extraordinary time. 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The Certificate can act as a talking point on your CV or in your personal statement and help you stand out. 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And you can still do your expedition and achieve your Bronze DofE Award.</a:t>
            </a:r>
          </a:p>
        </p:txBody>
      </p:sp>
    </p:spTree>
    <p:extLst>
      <p:ext uri="{BB962C8B-B14F-4D97-AF65-F5344CB8AC3E}">
        <p14:creationId xmlns:p14="http://schemas.microsoft.com/office/powerpoint/2010/main" val="253823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B5032F3D-E6EE-479E-A588-52988453D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0" t="17308" r="7053" b="21487"/>
          <a:stretch/>
        </p:blipFill>
        <p:spPr>
          <a:xfrm rot="780000">
            <a:off x="4997675" y="4164326"/>
            <a:ext cx="3718024" cy="2629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CC0404-E640-4559-8910-BE54C7EC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Your Welcome Pack and </a:t>
            </a:r>
            <a:r>
              <a:rPr lang="en-GB" dirty="0" err="1">
                <a:cs typeface="Arial"/>
              </a:rPr>
              <a:t>eDofE</a:t>
            </a:r>
            <a:endParaRPr lang="en-GB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5AC9E-501A-4E47-A399-C39931165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73" y="3435946"/>
            <a:ext cx="4530031" cy="110565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2200" dirty="0">
                <a:ea typeface="+mn-lt"/>
                <a:cs typeface="+mn-lt"/>
              </a:rPr>
              <a:t>When you've added your home address, you'll be sent your Welcome Pack – with lots of information and advice, as well as your personalised DofE Card. </a:t>
            </a:r>
            <a:endParaRPr lang="en-US" sz="2200" dirty="0">
              <a:ea typeface="+mn-lt"/>
              <a:cs typeface="+mn-lt"/>
            </a:endParaRPr>
          </a:p>
          <a:p>
            <a:r>
              <a:rPr lang="en-GB" sz="2200" dirty="0">
                <a:ea typeface="+mn-lt"/>
                <a:cs typeface="+mn-lt"/>
              </a:rPr>
              <a:t>Your DofE Card will give you and your family exclusive discounts in the DofE's five fantastic recommended retailers.</a:t>
            </a:r>
          </a:p>
          <a:p>
            <a:endParaRPr lang="en-GB" sz="2000" dirty="0">
              <a:ea typeface="+mn-lt"/>
              <a:cs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ECD59B-69A6-4B1A-921D-BE00697E443E}"/>
              </a:ext>
            </a:extLst>
          </p:cNvPr>
          <p:cNvGrpSpPr/>
          <p:nvPr/>
        </p:nvGrpSpPr>
        <p:grpSpPr>
          <a:xfrm>
            <a:off x="7890496" y="2045894"/>
            <a:ext cx="2333382" cy="4145974"/>
            <a:chOff x="5912771" y="1812705"/>
            <a:chExt cx="2317796" cy="4114800"/>
          </a:xfrm>
        </p:grpSpPr>
        <p:pic>
          <p:nvPicPr>
            <p:cNvPr id="9" name="Picture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468438B-3646-4716-ADB2-99D28A32A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2771" y="1812705"/>
              <a:ext cx="2317796" cy="4114800"/>
            </a:xfrm>
            <a:prstGeom prst="rect">
              <a:avLst/>
            </a:prstGeom>
          </p:spPr>
        </p:pic>
        <p:pic>
          <p:nvPicPr>
            <p:cNvPr id="7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2D21D41-7F2A-43D5-AE49-A06146354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0821" y="2046313"/>
              <a:ext cx="2116913" cy="346014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8116C69-AFE7-40BF-83DA-DC7E82173419}"/>
              </a:ext>
            </a:extLst>
          </p:cNvPr>
          <p:cNvSpPr txBox="1"/>
          <p:nvPr/>
        </p:nvSpPr>
        <p:spPr>
          <a:xfrm>
            <a:off x="377026" y="2099564"/>
            <a:ext cx="6982518" cy="1088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007943">
              <a:lnSpc>
                <a:spcPct val="110000"/>
              </a:lnSpc>
              <a:spcAft>
                <a:spcPts val="1800"/>
              </a:spcAft>
            </a:pPr>
            <a:r>
              <a:rPr lang="en-GB" sz="2200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Once you've signed up to do your DofE, you'll get your own </a:t>
            </a:r>
            <a:r>
              <a:rPr lang="en-GB" sz="2200" dirty="0" err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eDofE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account, so you can start planning your activities online and using the free DofE app.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D8F376-6F87-4591-8D34-0511410395B0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5231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your DofE?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80" y="1928778"/>
            <a:ext cx="6485665" cy="529382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why should you do your DofE? 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It’s hard to list all the benefits of achieving your Bronze Award, so here’s a quick snapshot. You’ll…</a:t>
            </a:r>
            <a:endParaRPr lang="en-GB" sz="1700" b="1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lots of fun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83845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healthier and happier</a:t>
            </a:r>
            <a:endParaRPr lang="en-GB" sz="17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83845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 incredible people and make lasting friendships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83845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amazing new experiences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83845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 talents and passions you didn’t know you had 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83845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Gain skills that employers value, which you can use on your CV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83845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Become more confident and independent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83845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 out from the crowd in college, university and job applications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83845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memories that will last a lifetime. </a:t>
            </a:r>
            <a:endParaRPr lang="en-GB" sz="1700" dirty="0">
              <a:cs typeface="Arial" panose="020B0604020202020204"/>
            </a:endParaRPr>
          </a:p>
        </p:txBody>
      </p:sp>
      <p:pic>
        <p:nvPicPr>
          <p:cNvPr id="1026" name="Picture 2" descr="https://www.dofe.org/wp-content/uploads/2017/08/Award.jpg">
            <a:extLst>
              <a:ext uri="{FF2B5EF4-FFF2-40B4-BE49-F238E27FC236}">
                <a16:creationId xmlns:a16="http://schemas.microsoft.com/office/drawing/2014/main" id="{975C5411-52E0-6945-A862-C414A0C89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6" b="5861"/>
          <a:stretch/>
        </p:blipFill>
        <p:spPr bwMode="auto">
          <a:xfrm>
            <a:off x="7143724" y="1928778"/>
            <a:ext cx="3283200" cy="186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BF220F-A070-D540-BBE8-172048AF9190}"/>
              </a:ext>
            </a:extLst>
          </p:cNvPr>
          <p:cNvSpPr/>
          <p:nvPr/>
        </p:nvSpPr>
        <p:spPr>
          <a:xfrm>
            <a:off x="7084732" y="3794585"/>
            <a:ext cx="328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i="1" dirty="0"/>
              <a:t>“As an actor I know how much Award holders’ experiences and the skills they’ve developed matter. Without determination and passion I wouldn’t be where I am today.”  </a:t>
            </a:r>
            <a:r>
              <a:rPr lang="en-GB" sz="1050" b="1" dirty="0"/>
              <a:t>Benedict Cumberbatch</a:t>
            </a:r>
            <a:r>
              <a:rPr lang="en-GB" sz="1050" dirty="0"/>
              <a:t>, actor. </a:t>
            </a:r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959A66-BCCC-6542-B260-82D1AE374B3D}"/>
              </a:ext>
            </a:extLst>
          </p:cNvPr>
          <p:cNvSpPr/>
          <p:nvPr/>
        </p:nvSpPr>
        <p:spPr>
          <a:xfrm>
            <a:off x="7075174" y="6411937"/>
            <a:ext cx="344042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i="1" dirty="0"/>
              <a:t>“Life doesn’t naturally happen, you’ve got to get involved. What better way to do that than do your DofE. As an employer I want to work with people who have a range of skills and can see things through.”  </a:t>
            </a:r>
            <a:r>
              <a:rPr lang="en-GB" sz="1050" b="1" dirty="0"/>
              <a:t>Deborah Meaden, </a:t>
            </a:r>
            <a:r>
              <a:rPr lang="en-GB" sz="1050" dirty="0"/>
              <a:t>entrepreneur.</a:t>
            </a:r>
            <a:endParaRPr lang="en-US" sz="10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5508E7-C4E1-4094-9041-62C07B71C3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4"/>
          <a:stretch/>
        </p:blipFill>
        <p:spPr>
          <a:xfrm>
            <a:off x="7143724" y="4616246"/>
            <a:ext cx="3283200" cy="1795691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D790C4C-8EDC-1443-B14E-5F86293C0CDE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06854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BF09-E664-884E-80F6-C6903EA2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Karos Adventure- Expedition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56061-C92D-D44C-8F40-5F8E69470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700" y="2484438"/>
            <a:ext cx="4627497" cy="4067175"/>
          </a:xfrm>
        </p:spPr>
        <p:txBody>
          <a:bodyPr>
            <a:noAutofit/>
          </a:bodyPr>
          <a:lstStyle/>
          <a:p>
            <a:r>
              <a:rPr lang="en-GB" sz="1200" b="1" dirty="0"/>
              <a:t>All aspects of the DofE Bronze Common Training Framework: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Navigation Training Walk.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Countryside Code.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Observation &amp; Recording.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Expedition First Aid &amp; Emergency Management.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Identify &amp; Manage Risks.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Impact of weather.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Team Building.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Kit &amp; Rucksack Packing.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Tent Pitching &amp; Campsite Management. 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Cooking &amp; fuel safety.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Food &amp; Menu Planning.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Route Planning Workshop.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Includes at least 1 overnight camp.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Either 1-day Expedition Simulation or 2-day Practice Expedition. Put into practice what you have learnt by undertaking a remotely supervised journey. 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Training delivered by our team of qualified &amp; friendly Expedition Leaders.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Review &amp; debrief at end of expedition to highlight successes and adjustments.</a:t>
            </a:r>
          </a:p>
          <a:p>
            <a:endParaRPr lang="en-GB" sz="10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E1A403-E403-F644-BB0F-9BB2FABCC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5113" y="2484438"/>
            <a:ext cx="5087859" cy="406717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200" b="1" dirty="0"/>
              <a:t>All Packages include: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1100" b="1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Participants &amp; Parents Information Presentation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Online Factsheets including kit lists, menu ideas and other key information.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Camp site fees for all participants &amp; 2 school staff performing pastoral duties included.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Inclusive use of our Group Equipment - tents, stoves, maps, map cases and group first-aid kits.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Includes all fuel (gas cylinders compatible with our Trangia stoves).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Dedicated admin and organisation that is "second-to-none".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Participant Joining Instructions prior to each event.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Generic &amp; Area-Specific Risk Assessments.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Public Liability Insurance (£10million), AALA and AAP Licences.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Expedition On-Call Support – dedicated “home contact” support during expeditions.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0E658-896A-DE4C-A9D8-AE1AD4751434}"/>
              </a:ext>
            </a:extLst>
          </p:cNvPr>
          <p:cNvSpPr txBox="1"/>
          <p:nvPr/>
        </p:nvSpPr>
        <p:spPr>
          <a:xfrm>
            <a:off x="244304" y="1834513"/>
            <a:ext cx="10201618" cy="4376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GB" sz="1200" dirty="0"/>
              <a:t>Karos Adventure are one of the leading providers of DofE Expeditions in the Midlands area and beyond.</a:t>
            </a:r>
          </a:p>
          <a:p>
            <a:r>
              <a:rPr lang="en-GB" sz="1200" dirty="0"/>
              <a:t>They provide a quality, well-organised and friendly service to schools and organisations that work with young people from all walks of life.</a:t>
            </a:r>
          </a:p>
        </p:txBody>
      </p:sp>
    </p:spTree>
    <p:extLst>
      <p:ext uri="{BB962C8B-B14F-4D97-AF65-F5344CB8AC3E}">
        <p14:creationId xmlns:p14="http://schemas.microsoft.com/office/powerpoint/2010/main" val="2057257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your DofE now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C1B6CE8-4A60-5046-A898-BF8F4481C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17" y="2197702"/>
            <a:ext cx="5390818" cy="462977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 ready to start an adventure you’ll never forget?</a:t>
            </a:r>
            <a:endParaRPr lang="en-GB" sz="2400" strike="sngStrike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£23 DofE Registration Fee</a:t>
            </a:r>
          </a:p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£170 Karos Adventure-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Expedition Team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Total £193*</a:t>
            </a:r>
          </a:p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Payable over 5 instalments of £38.60</a:t>
            </a: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complete the attached register of interest form and we will be in touch.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3DCAE00-6188-4D46-8257-9F7018399AA4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1E864-3A61-4A47-AF79-51E594B506EE}"/>
              </a:ext>
            </a:extLst>
          </p:cNvPr>
          <p:cNvSpPr txBox="1"/>
          <p:nvPr/>
        </p:nvSpPr>
        <p:spPr>
          <a:xfrm>
            <a:off x="5568534" y="651058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*PP support available, if eligible, please register interest</a:t>
            </a:r>
          </a:p>
          <a:p>
            <a:pPr defTabSz="1007943">
              <a:lnSpc>
                <a:spcPct val="110000"/>
              </a:lnSpc>
            </a:pPr>
            <a:r>
              <a:rPr lang="en-US" sz="1400" dirty="0">
                <a:solidFill>
                  <a:schemeClr val="tx2"/>
                </a:solidFill>
              </a:rPr>
              <a:t>The DofE is a charity. </a:t>
            </a:r>
          </a:p>
          <a:p>
            <a:pPr defTabSz="1007943">
              <a:lnSpc>
                <a:spcPct val="110000"/>
              </a:lnSpc>
            </a:pPr>
            <a:r>
              <a:rPr lang="en-US" sz="1400" dirty="0">
                <a:solidFill>
                  <a:schemeClr val="tx2"/>
                </a:solidFill>
              </a:rPr>
              <a:t>Visit DofE.org for more information.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8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DofE?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59" y="2484436"/>
            <a:ext cx="3903815" cy="40671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dirty="0"/>
              <a:t>The DofE’s a life-changing adventure you don’t want to miss.  </a:t>
            </a:r>
          </a:p>
          <a:p>
            <a:r>
              <a:rPr lang="en-US" sz="2000" dirty="0"/>
              <a:t>It’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about going the extra mile ­– learning new skills for work and life, getting fitter, making a difference and broadening your horizons.</a:t>
            </a:r>
            <a:endParaRPr lang="en-US" sz="2000" strike="sngStrik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/>
              <a:t>Millions of young people in the UK have already done their DofE. </a:t>
            </a:r>
          </a:p>
          <a:p>
            <a:r>
              <a:rPr lang="en-US" sz="2000" b="1" dirty="0"/>
              <a:t>Now it’s your turn.</a:t>
            </a:r>
            <a:endParaRPr lang="en-GB" sz="2000" b="1" dirty="0"/>
          </a:p>
        </p:txBody>
      </p:sp>
      <p:pic>
        <p:nvPicPr>
          <p:cNvPr id="7" name="Picture Placeholder 19">
            <a:extLst>
              <a:ext uri="{FF2B5EF4-FFF2-40B4-BE49-F238E27FC236}">
                <a16:creationId xmlns:a16="http://schemas.microsoft.com/office/drawing/2014/main" id="{EC143F3B-E7F5-BF49-93B2-18CA05B7D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181" y="2606642"/>
            <a:ext cx="5734673" cy="382276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05A8223-C36E-DA4C-8F82-C6A997A040D4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82D9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29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DofE?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05A8223-C36E-DA4C-8F82-C6A997A040D4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  <p:pic>
        <p:nvPicPr>
          <p:cNvPr id="3" name="Online Media 2" title="Bronze DofE | Choose your activities">
            <a:hlinkClick r:id="" action="ppaction://media"/>
            <a:extLst>
              <a:ext uri="{FF2B5EF4-FFF2-40B4-BE49-F238E27FC236}">
                <a16:creationId xmlns:a16="http://schemas.microsoft.com/office/drawing/2014/main" id="{20F0F9D9-A7FF-4272-8D60-79788B9D11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0439" y="1955714"/>
            <a:ext cx="9330933" cy="52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2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choose my activities?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04" y="2115467"/>
            <a:ext cx="9578603" cy="4371247"/>
          </a:xfrm>
        </p:spPr>
        <p:txBody>
          <a:bodyPr/>
          <a:lstStyle/>
          <a:p>
            <a:r>
              <a:rPr lang="en-US" sz="2000" dirty="0"/>
              <a:t>There’s loads to choose from ­­— most activities can count towards your DofE. </a:t>
            </a:r>
          </a:p>
          <a:p>
            <a:r>
              <a:rPr lang="en-GB" sz="2000" dirty="0"/>
              <a:t>Maybe you want to try something new? Or get better at something you already do? Your DofE can be whatever you want it to be.</a:t>
            </a:r>
          </a:p>
          <a:p>
            <a:r>
              <a:rPr lang="en-GB" sz="2000" dirty="0"/>
              <a:t>Activities for each section take a minimum of one hour a week over a set period of time, so they can fit in around your studies and life outside school. </a:t>
            </a:r>
          </a:p>
          <a:p>
            <a:endParaRPr lang="en-GB" sz="20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0FE19E0-DC04-9540-A7C0-C16056B4CBB9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82D9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BRONZE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7B29DD-D96C-4C4F-BFC7-824518333F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5160" r="1931" b="6042"/>
          <a:stretch/>
        </p:blipFill>
        <p:spPr>
          <a:xfrm>
            <a:off x="520699" y="4628812"/>
            <a:ext cx="9614508" cy="21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6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D93952-1591-B642-B6FC-F3893E2BF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12" y="1817727"/>
            <a:ext cx="3282359" cy="2188239"/>
          </a:xfrm>
          <a:prstGeom prst="rect">
            <a:avLst/>
          </a:prstGeom>
        </p:spPr>
      </p:pic>
      <p:sp>
        <p:nvSpPr>
          <p:cNvPr id="15" name="Title 8">
            <a:extLst>
              <a:ext uri="{FF2B5EF4-FFF2-40B4-BE49-F238E27FC236}">
                <a16:creationId xmlns:a16="http://schemas.microsoft.com/office/drawing/2014/main" id="{F63DCB67-AD3A-E142-9CB5-ABBCDBC8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70" y="1990875"/>
            <a:ext cx="4577796" cy="51020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Volunteering’s all about taking action and making a difference to other people’s lives. 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Maybe you’re interested in animals or tackling climate change? Or you want to raise money for a cause that means a lot to you? 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coaching a local football team or collecting for a foodbank to starting a campaign, you’ll give up your time to help others and change things for the better.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It’s extremely rewarding, grows your confidence and independence — and can give you the chance to experience the world of work too. 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73C86D-2A25-444A-8BD2-C05ABF1FE78B}"/>
              </a:ext>
            </a:extLst>
          </p:cNvPr>
          <p:cNvSpPr>
            <a:spLocks noChangeAspect="1"/>
          </p:cNvSpPr>
          <p:nvPr/>
        </p:nvSpPr>
        <p:spPr>
          <a:xfrm>
            <a:off x="4949596" y="1895048"/>
            <a:ext cx="1759873" cy="1759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lvl="1" algn="ctr">
              <a:lnSpc>
                <a:spcPts val="1200"/>
              </a:lnSpc>
            </a:pPr>
            <a:r>
              <a:rPr lang="en-GB" sz="1200" b="1" dirty="0"/>
              <a:t>Over</a:t>
            </a:r>
          </a:p>
          <a:p>
            <a:pPr algn="ctr"/>
            <a:r>
              <a:rPr lang="en-GB" sz="4400" b="1" spc="-100" dirty="0"/>
              <a:t>¾</a:t>
            </a:r>
          </a:p>
          <a:p>
            <a:pPr algn="ctr"/>
            <a:r>
              <a:rPr lang="en-GB" sz="1000" b="1" dirty="0"/>
              <a:t>feel happier </a:t>
            </a:r>
          </a:p>
          <a:p>
            <a:pPr algn="ctr"/>
            <a:r>
              <a:rPr lang="en-GB" sz="1000" b="1" dirty="0"/>
              <a:t>because volunteering </a:t>
            </a:r>
          </a:p>
          <a:p>
            <a:pPr algn="ctr"/>
            <a:r>
              <a:rPr lang="en-GB" sz="1000" b="1" dirty="0"/>
              <a:t>gave them more</a:t>
            </a:r>
          </a:p>
          <a:p>
            <a:pPr algn="ctr"/>
            <a:r>
              <a:rPr lang="en-GB" sz="1000" b="1" dirty="0"/>
              <a:t>confidence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363F47-D4BF-F342-A45E-9B9849DD83C8}"/>
              </a:ext>
            </a:extLst>
          </p:cNvPr>
          <p:cNvSpPr>
            <a:spLocks noChangeAspect="1"/>
          </p:cNvSpPr>
          <p:nvPr/>
        </p:nvSpPr>
        <p:spPr>
          <a:xfrm>
            <a:off x="4955052" y="3728229"/>
            <a:ext cx="1759873" cy="175987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6800"/>
              </a:lnSpc>
            </a:pPr>
            <a:r>
              <a:rPr lang="en-GB" sz="4400" b="1" spc="-100" dirty="0"/>
              <a:t>88%</a:t>
            </a:r>
          </a:p>
          <a:p>
            <a:pPr algn="ctr"/>
            <a:r>
              <a:rPr lang="en-GB" sz="1000" b="1" dirty="0"/>
              <a:t>believe volunteering </a:t>
            </a:r>
          </a:p>
          <a:p>
            <a:pPr algn="ctr"/>
            <a:r>
              <a:rPr lang="en-GB" sz="1000" b="1" dirty="0"/>
              <a:t>helps them feel more </a:t>
            </a:r>
          </a:p>
          <a:p>
            <a:pPr algn="ctr"/>
            <a:r>
              <a:rPr lang="en-GB" sz="1000" b="1" dirty="0"/>
              <a:t>satisfied in life</a:t>
            </a:r>
          </a:p>
          <a:p>
            <a:pPr algn="ctr"/>
            <a:endParaRPr lang="en-GB" sz="1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3E2A4F-A133-8D45-879E-B94CF34DEA48}"/>
              </a:ext>
            </a:extLst>
          </p:cNvPr>
          <p:cNvSpPr>
            <a:spLocks noChangeAspect="1"/>
          </p:cNvSpPr>
          <p:nvPr/>
        </p:nvSpPr>
        <p:spPr>
          <a:xfrm>
            <a:off x="4949596" y="5542640"/>
            <a:ext cx="1759874" cy="1759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6800"/>
              </a:lnSpc>
            </a:pPr>
            <a:r>
              <a:rPr lang="en-GB" sz="4400" b="1" spc="-100" dirty="0"/>
              <a:t>96%</a:t>
            </a:r>
          </a:p>
          <a:p>
            <a:pPr marL="0" lvl="1" algn="ctr">
              <a:lnSpc>
                <a:spcPts val="1200"/>
              </a:lnSpc>
            </a:pPr>
            <a:r>
              <a:rPr lang="en-GB" sz="1000" b="1" dirty="0"/>
              <a:t>say volunteering</a:t>
            </a:r>
          </a:p>
          <a:p>
            <a:pPr marL="0" lvl="1" algn="ctr">
              <a:lnSpc>
                <a:spcPts val="1200"/>
              </a:lnSpc>
            </a:pPr>
            <a:r>
              <a:rPr lang="en-GB" sz="1000" b="1" dirty="0"/>
              <a:t>gave them a sense</a:t>
            </a:r>
          </a:p>
          <a:p>
            <a:pPr marL="0" lvl="1" algn="ctr">
              <a:lnSpc>
                <a:spcPts val="1200"/>
              </a:lnSpc>
            </a:pPr>
            <a:r>
              <a:rPr lang="en-GB" sz="1000" b="1" dirty="0"/>
              <a:t>of achievement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F810D6C-2A9D-7D43-BB6D-78D5B8805CD7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48793E-79FB-B146-8C69-05CAFC455D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8166" b="9259"/>
          <a:stretch/>
        </p:blipFill>
        <p:spPr>
          <a:xfrm>
            <a:off x="7172657" y="3725748"/>
            <a:ext cx="3274229" cy="2037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677D5F-B5B0-4540-8070-02F36AD2A3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10593" b="13065"/>
          <a:stretch/>
        </p:blipFill>
        <p:spPr>
          <a:xfrm>
            <a:off x="7164528" y="5440048"/>
            <a:ext cx="3282358" cy="175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3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6F9AD8-0BFF-7D47-B041-BCD60111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C748BF-267E-1F48-B579-3BD47354423B}"/>
              </a:ext>
            </a:extLst>
          </p:cNvPr>
          <p:cNvSpPr txBox="1">
            <a:spLocks/>
          </p:cNvSpPr>
          <p:nvPr/>
        </p:nvSpPr>
        <p:spPr>
          <a:xfrm>
            <a:off x="499918" y="2117432"/>
            <a:ext cx="5771790" cy="51020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Physical section is a chance for you to focus on your health and fitness and have fun along the way. 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 something completely different or concentrate on something you already do, as long as it requires a continuous level of energy and physical activity.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yoga to going to the gym, skateboarding to wheelchair tennis­ — almost any dance, sport or fitness activity can count. 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doing more physical activity can give your mental health a great boost too.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decide to join a team or do it on your own — it’s up to you.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CD5B157-D1E7-2B4F-867D-A263C74F17CD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0922C3-83EF-F043-A8AE-4D2AE17CC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1" r="10317"/>
          <a:stretch/>
        </p:blipFill>
        <p:spPr>
          <a:xfrm>
            <a:off x="7202334" y="1800137"/>
            <a:ext cx="3283200" cy="2146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F262F-32E8-D645-B8A5-B6420F9E9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/>
          <a:stretch/>
        </p:blipFill>
        <p:spPr>
          <a:xfrm>
            <a:off x="7202335" y="3642852"/>
            <a:ext cx="3283200" cy="19799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76274C-8F7A-4E4E-8882-BBA01A7808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t="14696" r="-25" b="10368"/>
          <a:stretch/>
        </p:blipFill>
        <p:spPr>
          <a:xfrm>
            <a:off x="7202334" y="5426855"/>
            <a:ext cx="3283200" cy="18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1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569F73-F28D-49DB-A42D-B4CDF1F0B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516" y="1880457"/>
            <a:ext cx="3283200" cy="218900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B085721-9333-E943-9549-CDBC05B4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075A07C-EA48-2849-81C8-08099F21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06" y="2169089"/>
            <a:ext cx="5761034" cy="51020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From coding to cookery, the Skills section lets you learn a new talent, develop existing skills and discover new things you love.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By developing practical and social skills and gaining interests and talents, you’ll enjoy yourself and get a real sense of achievement.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If you’re interested in a specific field, this could be the perfect chance for you to do something related to it. So, if you’re interested in photography, you could do it as your skill.  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You’ll grow your confidence and show you’re committed, motivated and can rise to a challenge. 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79DFF3-9556-4E35-A27C-FE36BB5AA3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7" b="6199"/>
          <a:stretch/>
        </p:blipFill>
        <p:spPr>
          <a:xfrm>
            <a:off x="7176516" y="3735592"/>
            <a:ext cx="3283200" cy="186694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1EEEE432-B87C-AC47-BBBB-F259CFCA7A9B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B1CE81-0802-4B10-88B0-61AC5AEC63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1" r="4644" b="18249"/>
          <a:stretch/>
        </p:blipFill>
        <p:spPr>
          <a:xfrm>
            <a:off x="7176516" y="5513765"/>
            <a:ext cx="3283200" cy="1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0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22416F-88A7-214D-A8AB-A90D90C4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Expedition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6FB28-EE37-B64E-BDB4-A2111C166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2"/>
          <a:stretch/>
        </p:blipFill>
        <p:spPr>
          <a:xfrm>
            <a:off x="7093945" y="1954061"/>
            <a:ext cx="3283200" cy="1884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F0BD0-F0C1-F046-943F-18519D52FE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45" y="3668620"/>
            <a:ext cx="3283200" cy="20199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5C341D-04B5-614B-AA91-93840691E0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3"/>
          <a:stretch/>
        </p:blipFill>
        <p:spPr>
          <a:xfrm>
            <a:off x="7093945" y="5346870"/>
            <a:ext cx="3283200" cy="188467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52113D-E7B8-864C-8C02-159534E0FA49}"/>
              </a:ext>
            </a:extLst>
          </p:cNvPr>
          <p:cNvSpPr txBox="1">
            <a:spLocks/>
          </p:cNvSpPr>
          <p:nvPr/>
        </p:nvSpPr>
        <p:spPr>
          <a:xfrm>
            <a:off x="486062" y="2131041"/>
            <a:ext cx="6223612" cy="51020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Getting into the great outdoors and spending a night away with your friends – your expedition will give you lifelong memories. 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part of a small team, you’ll plan your aim, choose your location and do some training to make sure you’re prepared and know what you’re doing — then spend two days and one night away.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choose how you want to travel – it doesn’t have to be on foot. You could do it by bike, canoe, kayak, wheelchair, sailing boat or even on a horse.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expedition will improve your resilience, communication, teamwork and leadership skills. 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You’ll come home with a rucksack full of washing — and an experience you won’t forget. 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4B383D-940B-5340-81DB-38B6B245A6BC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47217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</p:spPr>
        <p:txBody>
          <a:bodyPr/>
          <a:lstStyle/>
          <a:p>
            <a:r>
              <a:rPr lang="en-GB" dirty="0"/>
              <a:t>Your DofE and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06" y="2055237"/>
            <a:ext cx="4837471" cy="519555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COVID-19 outbreak won’t stop you doing your DofE – far from it.</a:t>
            </a: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fact, the DofE can help you navigate your ‘new normal’, expand your world and give you skills and experiences that can open doors in the future.</a:t>
            </a: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get to choose and change your own activities, so you can pick ones that are easy to do safely under social distancing guidelines or from home. </a:t>
            </a:r>
          </a:p>
          <a:p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flexible ways to run expeditions so – when it’s safe to do so and Government guidelines allow – you can do yours, with all the benefits and memories you’d get at any other time.</a:t>
            </a: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DofE.org/</a:t>
            </a:r>
            <a:r>
              <a:rPr lang="en-GB" sz="17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DofEWithADifference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loads of activity ideas and information. </a:t>
            </a: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790C4C-8EDC-1443-B14E-5F86293C0CDE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977CA44-300A-4714-BD3C-D8233CF1B6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1" b="20792"/>
          <a:stretch/>
        </p:blipFill>
        <p:spPr>
          <a:xfrm>
            <a:off x="5732506" y="2055237"/>
            <a:ext cx="4561101" cy="50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0455"/>
      </p:ext>
    </p:extLst>
  </p:cSld>
  <p:clrMapOvr>
    <a:masterClrMapping/>
  </p:clrMapOvr>
</p:sld>
</file>

<file path=ppt/theme/theme1.xml><?xml version="1.0" encoding="utf-8"?>
<a:theme xmlns:a="http://schemas.openxmlformats.org/drawingml/2006/main" name="DofE Purple+Green">
  <a:themeElements>
    <a:clrScheme name="DofE 2018 Purple+Green">
      <a:dk1>
        <a:srgbClr val="000000"/>
      </a:dk1>
      <a:lt1>
        <a:srgbClr val="FFFFFF"/>
      </a:lt1>
      <a:dk2>
        <a:srgbClr val="8400C6"/>
      </a:dk2>
      <a:lt2>
        <a:srgbClr val="F2F2F2"/>
      </a:lt2>
      <a:accent1>
        <a:srgbClr val="68F7B3"/>
      </a:accent1>
      <a:accent2>
        <a:srgbClr val="02269E"/>
      </a:accent2>
      <a:accent3>
        <a:srgbClr val="1D3163"/>
      </a:accent3>
      <a:accent4>
        <a:srgbClr val="FF6586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AE55D025-913A-364E-8E5D-48DD81F01255}"/>
    </a:ext>
  </a:extLst>
</a:theme>
</file>

<file path=ppt/theme/theme2.xml><?xml version="1.0" encoding="utf-8"?>
<a:theme xmlns:a="http://schemas.openxmlformats.org/drawingml/2006/main" name="DofE Navy+Salmon">
  <a:themeElements>
    <a:clrScheme name="DofE 2018 Navy+Salmon">
      <a:dk1>
        <a:srgbClr val="000000"/>
      </a:dk1>
      <a:lt1>
        <a:srgbClr val="FFFFFF"/>
      </a:lt1>
      <a:dk2>
        <a:srgbClr val="1D3163"/>
      </a:dk2>
      <a:lt2>
        <a:srgbClr val="F2F2F2"/>
      </a:lt2>
      <a:accent1>
        <a:srgbClr val="FF6586"/>
      </a:accent1>
      <a:accent2>
        <a:srgbClr val="02269E"/>
      </a:accent2>
      <a:accent3>
        <a:srgbClr val="8400C6"/>
      </a:accent3>
      <a:accent4>
        <a:srgbClr val="68F7B3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EE42F364-D3B2-F84D-A206-713341A428E7}"/>
    </a:ext>
  </a:extLst>
</a:theme>
</file>

<file path=ppt/theme/theme3.xml><?xml version="1.0" encoding="utf-8"?>
<a:theme xmlns:a="http://schemas.openxmlformats.org/drawingml/2006/main" name="DofE Blue+Green">
  <a:themeElements>
    <a:clrScheme name="DofE 2018 Blue+Green">
      <a:dk1>
        <a:srgbClr val="000000"/>
      </a:dk1>
      <a:lt1>
        <a:srgbClr val="FFFFFF"/>
      </a:lt1>
      <a:dk2>
        <a:srgbClr val="02269E"/>
      </a:dk2>
      <a:lt2>
        <a:srgbClr val="F2F2F2"/>
      </a:lt2>
      <a:accent1>
        <a:srgbClr val="68F7B3"/>
      </a:accent1>
      <a:accent2>
        <a:srgbClr val="8400C6"/>
      </a:accent2>
      <a:accent3>
        <a:srgbClr val="1D3163"/>
      </a:accent3>
      <a:accent4>
        <a:srgbClr val="FF6586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47713998-87B9-B341-AE60-804AD0612B8D}"/>
    </a:ext>
  </a:extLst>
</a:theme>
</file>

<file path=ppt/theme/theme4.xml><?xml version="1.0" encoding="utf-8"?>
<a:theme xmlns:a="http://schemas.openxmlformats.org/drawingml/2006/main" name="DofE Yellow+Pink">
  <a:themeElements>
    <a:clrScheme name="DofE 2018 Yellow+Pink">
      <a:dk1>
        <a:srgbClr val="000000"/>
      </a:dk1>
      <a:lt1>
        <a:srgbClr val="FFFFFF"/>
      </a:lt1>
      <a:dk2>
        <a:srgbClr val="FEC665"/>
      </a:dk2>
      <a:lt2>
        <a:srgbClr val="F2F2F2"/>
      </a:lt2>
      <a:accent1>
        <a:srgbClr val="F82D9F"/>
      </a:accent1>
      <a:accent2>
        <a:srgbClr val="02269E"/>
      </a:accent2>
      <a:accent3>
        <a:srgbClr val="1D3163"/>
      </a:accent3>
      <a:accent4>
        <a:srgbClr val="FF6586"/>
      </a:accent4>
      <a:accent5>
        <a:srgbClr val="8400C6"/>
      </a:accent5>
      <a:accent6>
        <a:srgbClr val="68F7B3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noAutofit/>
      </a:bodyPr>
      <a:lstStyle>
        <a:defPPr algn="l">
          <a:defRPr sz="1200" dirty="0"/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A8AABAB6-033A-9440-BBD2-481ECAF7A1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84DFEA320574C8AC99B6B918584C0" ma:contentTypeVersion="11" ma:contentTypeDescription="Create a new document." ma:contentTypeScope="" ma:versionID="5da4c73f68ccd9528ec0dffae8b0303c">
  <xsd:schema xmlns:xsd="http://www.w3.org/2001/XMLSchema" xmlns:xs="http://www.w3.org/2001/XMLSchema" xmlns:p="http://schemas.microsoft.com/office/2006/metadata/properties" xmlns:ns2="fcd19bee-0caf-49f9-b91c-7c4bf7df503d" xmlns:ns3="2f6786c9-f930-4c11-830f-026addb6655c" targetNamespace="http://schemas.microsoft.com/office/2006/metadata/properties" ma:root="true" ma:fieldsID="8492222a0d258baf8e40bf5ed578d1e2" ns2:_="" ns3:_="">
    <xsd:import namespace="fcd19bee-0caf-49f9-b91c-7c4bf7df503d"/>
    <xsd:import namespace="2f6786c9-f930-4c11-830f-026addb665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19bee-0caf-49f9-b91c-7c4bf7df50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786c9-f930-4c11-830f-026addb665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A94211-E34F-4BB2-A6B2-61C67ABEFF5E}">
  <ds:schemaRefs>
    <ds:schemaRef ds:uri="http://purl.org/dc/elements/1.1/"/>
    <ds:schemaRef ds:uri="2f6786c9-f930-4c11-830f-026addb6655c"/>
    <ds:schemaRef ds:uri="fcd19bee-0caf-49f9-b91c-7c4bf7df503d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4BAF204-E40B-4046-BED3-FAFD78789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d19bee-0caf-49f9-b91c-7c4bf7df503d"/>
    <ds:schemaRef ds:uri="2f6786c9-f930-4c11-830f-026addb665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1B3FF4-FF7C-4D8D-9B99-92FE474837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DofE Purple+Green</Template>
  <TotalTime>997</TotalTime>
  <Words>1502</Words>
  <Application>Microsoft Macintosh PowerPoint</Application>
  <PresentationFormat>Custom</PresentationFormat>
  <Paragraphs>143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DofE Purple+Green</vt:lpstr>
      <vt:lpstr>DofE Navy+Salmon</vt:lpstr>
      <vt:lpstr>DofE Blue+Green</vt:lpstr>
      <vt:lpstr>DofE Yellow+Pink</vt:lpstr>
      <vt:lpstr>Start your Bronze DofE</vt:lpstr>
      <vt:lpstr>What is the DofE?</vt:lpstr>
      <vt:lpstr>What is the DofE?</vt:lpstr>
      <vt:lpstr>How do I choose my activities?</vt:lpstr>
      <vt:lpstr>Volunteering</vt:lpstr>
      <vt:lpstr>Physical</vt:lpstr>
      <vt:lpstr>Skills</vt:lpstr>
      <vt:lpstr>Expedition</vt:lpstr>
      <vt:lpstr>Your DofE and COVID-19</vt:lpstr>
      <vt:lpstr>The DofE Certificate of Achievement</vt:lpstr>
      <vt:lpstr>Your Welcome Pack and eDofE</vt:lpstr>
      <vt:lpstr>Why do your DofE?</vt:lpstr>
      <vt:lpstr>Karos Adventure- Expedition Support</vt:lpstr>
      <vt:lpstr>Start your DofE 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layout</dc:title>
  <dc:creator>Ben Jory</dc:creator>
  <cp:lastModifiedBy>J Sykes-Wood Staff 8914024</cp:lastModifiedBy>
  <cp:revision>508</cp:revision>
  <dcterms:created xsi:type="dcterms:W3CDTF">2018-06-04T15:43:45Z</dcterms:created>
  <dcterms:modified xsi:type="dcterms:W3CDTF">2021-06-16T13:55:19Z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0x0101006D384DFEA320574C8AC99B6B918584C0</vt:lpwstr>
  </property>
</Properties>
</file>