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72" r:id="rId5"/>
    <p:sldId id="478" r:id="rId6"/>
    <p:sldId id="477" r:id="rId7"/>
    <p:sldId id="472" r:id="rId8"/>
    <p:sldId id="466" r:id="rId9"/>
    <p:sldId id="473" r:id="rId10"/>
    <p:sldId id="450" r:id="rId11"/>
    <p:sldId id="467" r:id="rId12"/>
    <p:sldId id="470" r:id="rId13"/>
    <p:sldId id="468" r:id="rId14"/>
    <p:sldId id="469" r:id="rId15"/>
    <p:sldId id="475" r:id="rId16"/>
    <p:sldId id="476" r:id="rId17"/>
    <p:sldId id="465" r:id="rId18"/>
    <p:sldId id="4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 Watkin Staff 8914024" initials="NWS8" lastIdx="1" clrIdx="0">
    <p:extLst>
      <p:ext uri="{19B8F6BF-5375-455C-9EA6-DF929625EA0E}">
        <p15:presenceInfo xmlns:p15="http://schemas.microsoft.com/office/powerpoint/2012/main" userId="S-1-5-21-3939796945-4124310100-1911195887-23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FE3AA-8F63-4090-B2B2-FE621CE00B2B}" v="9" dt="2025-03-19T17:52:27.680"/>
    <p1510:client id="{DB2692AD-4BD4-3E13-3574-62A01A3424D1}" v="243" dt="2025-03-19T17:05:28.828"/>
    <p1510:client id="{E0F462A0-7434-D865-FD77-D5E688E3B112}" v="254" dt="2025-03-19T12:32:05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A8FD7-430A-4552-A990-D8754B2BE07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2E232-2E28-4CFD-843A-D72D6066C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46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711C0-266B-47E0-B752-4B8986CF38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987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Brief overview of </a:t>
            </a:r>
            <a:r>
              <a:rPr lang="en-US" err="1">
                <a:ea typeface="Calibri"/>
                <a:cs typeface="Calibri"/>
              </a:rPr>
              <a:t>unifrog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Explain that you can look for courses related to subject interest or indeed careers related to subject interest (share examples from History)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2E232-2E28-4CFD-843A-D72D6066C1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56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7475-720E-41E3-AD4E-9C6BCA28E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7220F-99EF-4ADE-B34D-CB7A762C5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23BD7-A612-410B-847E-99E2FE94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51E3-4A2E-4615-BC29-AFB7F2B66E03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D0D46-7138-42C1-8265-74EA0CC16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DAA49-8D8E-4FEC-BC38-6C106B41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11D7-794D-4944-ACB9-9E373B7FD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3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BFC7-53AE-4EF8-BE5F-756288C5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837BC-A19A-43B7-9C4B-50A52E73E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665B1-9C6D-4061-979C-B927A2147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51E3-4A2E-4615-BC29-AFB7F2B66E03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3A5FE-E1A5-4943-9C61-A5AD57D5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FD37E-0F1A-4737-B11C-407A191B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11D7-794D-4944-ACB9-9E373B7FD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92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BDE34E-0C19-4588-B36A-A23D35F5F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1622-72C0-44CE-ADC1-4F981FD82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5227A-111F-4F80-B574-4E88BB755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51E3-4A2E-4615-BC29-AFB7F2B66E03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E91AC-41AA-45BB-8E62-0A34D454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B6B50-4958-4589-937C-0F3399DD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11D7-794D-4944-ACB9-9E373B7FD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4E7C-AEDA-49AC-A858-C665FE6B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291F5-61DA-487E-9AAA-5BF5F868C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BD6ED-1907-4272-A26F-A45BC17A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51E3-4A2E-4615-BC29-AFB7F2B66E03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B721-2BFD-4FA8-A849-782C201A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A50AE-2E25-41EB-98F2-C4534DAB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11D7-794D-4944-ACB9-9E373B7FD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72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9AAF-AD23-44BE-B84E-39297D18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219F1-4804-471A-993B-FDB7073AB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A1C14-6016-4C85-81DA-459878569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51E3-4A2E-4615-BC29-AFB7F2B66E03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30190-8A66-4F6F-A467-FC9C0867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D008B-5725-461D-B004-C0C0AF63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11D7-794D-4944-ACB9-9E373B7FD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12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4407-44D2-41A0-A67C-85E0C839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4373C-E3D2-45A8-887B-16E2EC36B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98ADF-4045-4D50-B5CA-05A673E2D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CA454-A7BF-4FA4-ABAE-447503AB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51E3-4A2E-4615-BC29-AFB7F2B66E03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595EA-81D4-4106-866D-BCEDE8E3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CE657-1535-4B7B-94CB-C89BFA5E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11D7-794D-4944-ACB9-9E373B7FD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08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5149-5B1C-40D1-BCC0-D741ABC56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366BE-C999-4ECF-B73F-61F06BED1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4D96A-DEF6-478B-9913-E315B0BB7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8F78C-354F-4208-8343-81FFC9888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1B957-28A4-4F08-A099-3D13E18F3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F03F97-3227-40E3-B89E-2DB71E7D8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51E3-4A2E-4615-BC29-AFB7F2B66E03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CAEC31-A11D-4474-8452-6B5555B6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3BB493-20BD-4CE1-B4B5-CBEF100C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11D7-794D-4944-ACB9-9E373B7FD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94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4D97-84D8-4C62-81BB-6FBE6B51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2FA878-7F8B-45EC-976C-76D50CDE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51E3-4A2E-4615-BC29-AFB7F2B66E03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E7425-A2D2-4DA2-A719-F96F046C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9004C-2CA9-45F8-BA5E-FD18A5F8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11D7-794D-4944-ACB9-9E373B7FD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90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1C5E3-028F-407E-ABDB-7010391AF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51E3-4A2E-4615-BC29-AFB7F2B66E03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C2A068-FECB-460E-A546-7FF7A9F0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1BD87-4BD6-472F-869F-03CD6484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11D7-794D-4944-ACB9-9E373B7FD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77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A995-948B-42CA-A3C3-AD2DFE841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82F79-F37F-4F45-9A10-34F34AFB8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DC2A7-1FF9-460D-AA57-9977F3D92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C6DC6-5650-44C5-AC0D-F369D3EF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51E3-4A2E-4615-BC29-AFB7F2B66E03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2A28A-9EFD-418D-9731-CBF83639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376AF-116A-4932-907D-8B61E345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11D7-794D-4944-ACB9-9E373B7FD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9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5246-3C78-4D07-A077-F005DDD7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E213A1-AFDE-4391-84E3-F23E4A9C0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484C2-ABA2-42DF-B18D-23DDD30EA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CCBEA-DF0F-4813-BDAB-B09E621F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51E3-4A2E-4615-BC29-AFB7F2B66E03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5D46B-0159-4DF1-9481-57CAC410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66683-CDA5-46F3-8E6F-6169B912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11D7-794D-4944-ACB9-9E373B7FD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6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9EABC-FFF0-49FF-8135-5815BC2A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FAD4C-FACD-4C4C-BD00-D17A4AB1C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E4DDD-BA95-4473-B684-FB4188EEC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51E3-4A2E-4615-BC29-AFB7F2B66E03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93C10-1141-47E8-81C1-3835C0B57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002C3-5C71-46DD-BC9C-35C536729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211D7-794D-4944-ACB9-9E373B7FD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2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46" y="941039"/>
            <a:ext cx="4826760" cy="3662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77E40-DF8A-4B1C-A757-CDA55D4DC4D8}"/>
              </a:ext>
            </a:extLst>
          </p:cNvPr>
          <p:cNvSpPr txBox="1"/>
          <p:nvPr/>
        </p:nvSpPr>
        <p:spPr>
          <a:xfrm>
            <a:off x="1191237" y="4901938"/>
            <a:ext cx="9664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chemeClr val="bg1"/>
                </a:solidFill>
              </a:rPr>
              <a:t>Year 9 Options Evening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B54F8-880D-FD75-BF7A-EEDCD188AF0A}"/>
              </a:ext>
            </a:extLst>
          </p:cNvPr>
          <p:cNvSpPr txBox="1"/>
          <p:nvPr/>
        </p:nvSpPr>
        <p:spPr>
          <a:xfrm>
            <a:off x="606749" y="6021877"/>
            <a:ext cx="1119159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rgbClr val="FFFF00"/>
                </a:solidFill>
                <a:ea typeface="Calibri"/>
                <a:cs typeface="Calibri"/>
              </a:rPr>
              <a:t>World Class Learning Opportunities for All</a:t>
            </a:r>
            <a:endParaRPr lang="en-US" sz="4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51A96A-E3DE-4AA8-B262-9057379E650B}"/>
              </a:ext>
            </a:extLst>
          </p:cNvPr>
          <p:cNvSpPr/>
          <p:nvPr/>
        </p:nvSpPr>
        <p:spPr>
          <a:xfrm rot="5400000">
            <a:off x="5591666" y="-5591664"/>
            <a:ext cx="1008671" cy="12192000"/>
          </a:xfrm>
          <a:prstGeom prst="rect">
            <a:avLst/>
          </a:prstGeom>
          <a:solidFill>
            <a:srgbClr val="802528"/>
          </a:solidFill>
          <a:ln>
            <a:solidFill>
              <a:srgbClr val="802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3E050-0395-4F69-B15E-B9E43FF8A710}"/>
              </a:ext>
            </a:extLst>
          </p:cNvPr>
          <p:cNvSpPr txBox="1"/>
          <p:nvPr/>
        </p:nvSpPr>
        <p:spPr>
          <a:xfrm>
            <a:off x="1188668" y="107873"/>
            <a:ext cx="10236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Pathways – Example 3 (Creative Arts)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5BFB8-FB4F-4233-9415-632B7C25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4" y="107873"/>
            <a:ext cx="847521" cy="79292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C01A39-C066-0C54-5531-09CB5FFAB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53604"/>
              </p:ext>
            </p:extLst>
          </p:nvPr>
        </p:nvGraphicFramePr>
        <p:xfrm>
          <a:off x="1542452" y="1932589"/>
          <a:ext cx="9469308" cy="361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327">
                  <a:extLst>
                    <a:ext uri="{9D8B030D-6E8A-4147-A177-3AD203B41FA5}">
                      <a16:colId xmlns:a16="http://schemas.microsoft.com/office/drawing/2014/main" val="508422872"/>
                    </a:ext>
                  </a:extLst>
                </a:gridCol>
                <a:gridCol w="2367327">
                  <a:extLst>
                    <a:ext uri="{9D8B030D-6E8A-4147-A177-3AD203B41FA5}">
                      <a16:colId xmlns:a16="http://schemas.microsoft.com/office/drawing/2014/main" val="1683339804"/>
                    </a:ext>
                  </a:extLst>
                </a:gridCol>
                <a:gridCol w="2367327">
                  <a:extLst>
                    <a:ext uri="{9D8B030D-6E8A-4147-A177-3AD203B41FA5}">
                      <a16:colId xmlns:a16="http://schemas.microsoft.com/office/drawing/2014/main" val="1046981969"/>
                    </a:ext>
                  </a:extLst>
                </a:gridCol>
                <a:gridCol w="2367327">
                  <a:extLst>
                    <a:ext uri="{9D8B030D-6E8A-4147-A177-3AD203B41FA5}">
                      <a16:colId xmlns:a16="http://schemas.microsoft.com/office/drawing/2014/main" val="782140381"/>
                    </a:ext>
                  </a:extLst>
                </a:gridCol>
              </a:tblGrid>
              <a:tr h="414558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494691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Geography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Business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Citizenship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894141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Drama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Business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/>
                        <a:t>Engineering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77720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Engineering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GCSE 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French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51076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Hospitality &amp; Catering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Health &amp; Social 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Hospitality &amp; Catering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707200"/>
                  </a:ext>
                </a:extLst>
              </a:tr>
              <a:tr h="71553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Triple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Sport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Music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590834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Sport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073118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Textiles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17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52"/>
    </mc:Choice>
    <mc:Fallback xmlns="">
      <p:transition spd="slow" advTm="2305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25C07F-A601-4390-9BDA-4FED798CFE31}"/>
              </a:ext>
            </a:extLst>
          </p:cNvPr>
          <p:cNvSpPr/>
          <p:nvPr/>
        </p:nvSpPr>
        <p:spPr>
          <a:xfrm rot="5400000">
            <a:off x="5591666" y="-5591664"/>
            <a:ext cx="1008671" cy="12192000"/>
          </a:xfrm>
          <a:prstGeom prst="rect">
            <a:avLst/>
          </a:prstGeom>
          <a:solidFill>
            <a:srgbClr val="802528"/>
          </a:solidFill>
          <a:ln>
            <a:solidFill>
              <a:srgbClr val="802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544D5-6889-47D4-BA1C-8512AF969F1D}"/>
              </a:ext>
            </a:extLst>
          </p:cNvPr>
          <p:cNvSpPr txBox="1"/>
          <p:nvPr/>
        </p:nvSpPr>
        <p:spPr>
          <a:xfrm>
            <a:off x="1018094" y="107873"/>
            <a:ext cx="10198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Pathways – Example 4 (Defined Career)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44700-F5FA-4709-A36F-AA80FDADB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4" y="107873"/>
            <a:ext cx="847521" cy="79292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5F2220-210B-A0EC-3E81-EC613B1CA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11699"/>
              </p:ext>
            </p:extLst>
          </p:nvPr>
        </p:nvGraphicFramePr>
        <p:xfrm>
          <a:off x="1542452" y="1932589"/>
          <a:ext cx="9469308" cy="361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327">
                  <a:extLst>
                    <a:ext uri="{9D8B030D-6E8A-4147-A177-3AD203B41FA5}">
                      <a16:colId xmlns:a16="http://schemas.microsoft.com/office/drawing/2014/main" val="508422872"/>
                    </a:ext>
                  </a:extLst>
                </a:gridCol>
                <a:gridCol w="2367327">
                  <a:extLst>
                    <a:ext uri="{9D8B030D-6E8A-4147-A177-3AD203B41FA5}">
                      <a16:colId xmlns:a16="http://schemas.microsoft.com/office/drawing/2014/main" val="1683339804"/>
                    </a:ext>
                  </a:extLst>
                </a:gridCol>
                <a:gridCol w="2367327">
                  <a:extLst>
                    <a:ext uri="{9D8B030D-6E8A-4147-A177-3AD203B41FA5}">
                      <a16:colId xmlns:a16="http://schemas.microsoft.com/office/drawing/2014/main" val="1046981969"/>
                    </a:ext>
                  </a:extLst>
                </a:gridCol>
                <a:gridCol w="2367327">
                  <a:extLst>
                    <a:ext uri="{9D8B030D-6E8A-4147-A177-3AD203B41FA5}">
                      <a16:colId xmlns:a16="http://schemas.microsoft.com/office/drawing/2014/main" val="782140381"/>
                    </a:ext>
                  </a:extLst>
                </a:gridCol>
              </a:tblGrid>
              <a:tr h="414558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494691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Geography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Business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Citizenship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894141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Drama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Business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/>
                        <a:t>Engineering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77720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Engineering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GCSE 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French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51076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Hospitality &amp; Catering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Health &amp; Social 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Hospitality &amp; Catering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707200"/>
                  </a:ext>
                </a:extLst>
              </a:tr>
              <a:tr h="71553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Triple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Sport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Music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590834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Sport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073118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Textiles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17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8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79"/>
    </mc:Choice>
    <mc:Fallback xmlns="">
      <p:transition spd="slow" advTm="1757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6A9-02F9-4FDC-A64A-E0BF987DF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Century Gothic" panose="020B0502020202020204" pitchFamily="34" charset="0"/>
              </a:rPr>
              <a:t>KS4 Options Portal (School Website)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635881D5-FA66-4021-AA93-7C48643D4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25"/>
            <a:ext cx="12192000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936B7E-D63A-4AC5-8FFD-E012B7FB846A}"/>
              </a:ext>
            </a:extLst>
          </p:cNvPr>
          <p:cNvSpPr/>
          <p:nvPr/>
        </p:nvSpPr>
        <p:spPr>
          <a:xfrm>
            <a:off x="1941922" y="2213123"/>
            <a:ext cx="3044857" cy="98981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1777E-A8F0-475D-9350-B13EFED01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93" y="3831602"/>
            <a:ext cx="1267261" cy="12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7"/>
    </mc:Choice>
    <mc:Fallback xmlns="">
      <p:transition spd="slow" advTm="1616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6A368B-72C7-44DD-BE7A-60F7CA40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31" y="138881"/>
            <a:ext cx="91059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7"/>
    </mc:Choice>
    <mc:Fallback xmlns="">
      <p:transition spd="slow" advTm="1616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8C15B8-49DC-4CCC-97BD-8795D8E938C3}"/>
              </a:ext>
            </a:extLst>
          </p:cNvPr>
          <p:cNvSpPr/>
          <p:nvPr/>
        </p:nvSpPr>
        <p:spPr>
          <a:xfrm rot="5400000">
            <a:off x="5591666" y="-5591664"/>
            <a:ext cx="1008671" cy="12192000"/>
          </a:xfrm>
          <a:prstGeom prst="rect">
            <a:avLst/>
          </a:prstGeom>
          <a:solidFill>
            <a:srgbClr val="802528"/>
          </a:solidFill>
          <a:ln>
            <a:solidFill>
              <a:srgbClr val="802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609C5-3C85-4A34-8DA2-2913434CD293}"/>
              </a:ext>
            </a:extLst>
          </p:cNvPr>
          <p:cNvSpPr txBox="1"/>
          <p:nvPr/>
        </p:nvSpPr>
        <p:spPr>
          <a:xfrm>
            <a:off x="2849095" y="131358"/>
            <a:ext cx="6711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Subject Selection Form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E6D7F4-8F70-477A-B44B-5843FE943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4" y="107873"/>
            <a:ext cx="847521" cy="792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D909BA-15A0-CDD6-C605-B0B372640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713" y="1140030"/>
            <a:ext cx="8597870" cy="56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48"/>
    </mc:Choice>
    <mc:Fallback xmlns="">
      <p:transition spd="slow" advTm="5384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6A9-02F9-4FDC-A64A-E0BF987D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>
                <a:latin typeface="Century Gothic" panose="020B0502020202020204" pitchFamily="34" charset="0"/>
              </a:rPr>
              <a:t>Subject Selection Deadline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1A8D2-7527-4AA1-9BA8-46CAC11DD301}"/>
              </a:ext>
            </a:extLst>
          </p:cNvPr>
          <p:cNvSpPr txBox="1"/>
          <p:nvPr/>
        </p:nvSpPr>
        <p:spPr>
          <a:xfrm>
            <a:off x="1146787" y="1185208"/>
            <a:ext cx="10595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latin typeface="Century Gothic" panose="020B0502020202020204" pitchFamily="34" charset="0"/>
              </a:rPr>
              <a:t>Complete the online form by: </a:t>
            </a:r>
            <a:r>
              <a:rPr lang="en-GB" sz="6000" b="1">
                <a:solidFill>
                  <a:srgbClr val="0070C0"/>
                </a:solidFill>
                <a:latin typeface="Century Gothic" panose="020B0502020202020204" pitchFamily="34" charset="0"/>
              </a:rPr>
              <a:t>Friday 28</a:t>
            </a:r>
            <a:r>
              <a:rPr lang="en-GB" sz="6000" b="1" baseline="30000">
                <a:solidFill>
                  <a:srgbClr val="0070C0"/>
                </a:solidFill>
                <a:latin typeface="Century Gothic" panose="020B0502020202020204" pitchFamily="34" charset="0"/>
              </a:rPr>
              <a:t>th</a:t>
            </a:r>
            <a:r>
              <a:rPr lang="en-GB" sz="6000" b="1">
                <a:solidFill>
                  <a:srgbClr val="0070C0"/>
                </a:solidFill>
                <a:latin typeface="Century Gothic" panose="020B0502020202020204" pitchFamily="34" charset="0"/>
              </a:rPr>
              <a:t> March 2025</a:t>
            </a: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9A1859B-685F-536B-A54F-31CD83FB5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81350"/>
            <a:ext cx="36766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4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48"/>
    </mc:Choice>
    <mc:Fallback xmlns="">
      <p:transition spd="slow" advTm="314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B8C9E2-D967-E602-9DC2-C1BDD844A64E}"/>
              </a:ext>
            </a:extLst>
          </p:cNvPr>
          <p:cNvSpPr/>
          <p:nvPr/>
        </p:nvSpPr>
        <p:spPr>
          <a:xfrm rot="5400000">
            <a:off x="5591666" y="-5591664"/>
            <a:ext cx="1008671" cy="12192000"/>
          </a:xfrm>
          <a:prstGeom prst="rect">
            <a:avLst/>
          </a:prstGeom>
          <a:solidFill>
            <a:srgbClr val="802528"/>
          </a:solidFill>
          <a:ln>
            <a:solidFill>
              <a:srgbClr val="802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1C6A12-0329-DBC6-A97B-914AD8CD7D48}"/>
              </a:ext>
            </a:extLst>
          </p:cNvPr>
          <p:cNvSpPr txBox="1"/>
          <p:nvPr/>
        </p:nvSpPr>
        <p:spPr>
          <a:xfrm>
            <a:off x="1738383" y="118443"/>
            <a:ext cx="872666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Option Choices / Career Provision</a:t>
            </a:r>
            <a:endParaRPr lang="en-GB" sz="4400" b="1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0" name="Picture 9" descr="A red and white logo&#10;&#10;AI-generated content may be incorrect.">
            <a:extLst>
              <a:ext uri="{FF2B5EF4-FFF2-40B4-BE49-F238E27FC236}">
                <a16:creationId xmlns:a16="http://schemas.microsoft.com/office/drawing/2014/main" id="{BB4C4343-5BC1-ADA1-1AC1-15DF46A6C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4" y="107873"/>
            <a:ext cx="847521" cy="7929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1A5952-8240-2AC2-ECC1-FE88E97E9A86}"/>
              </a:ext>
            </a:extLst>
          </p:cNvPr>
          <p:cNvSpPr txBox="1"/>
          <p:nvPr/>
        </p:nvSpPr>
        <p:spPr>
          <a:xfrm>
            <a:off x="367910" y="1013159"/>
            <a:ext cx="5361475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ea typeface="Calibri"/>
                <a:cs typeface="Calibri"/>
              </a:rPr>
              <a:t>The journey so far:</a:t>
            </a:r>
            <a:endParaRPr lang="en-US" b="1">
              <a:ea typeface="Calibri"/>
              <a:cs typeface="Calibri"/>
            </a:endParaRPr>
          </a:p>
          <a:p>
            <a:pPr marL="342900" indent="-342900">
              <a:buFont typeface="Wingdings"/>
              <a:buChar char="q"/>
            </a:pPr>
            <a:r>
              <a:rPr lang="en-US" sz="2200">
                <a:ea typeface="Calibri"/>
                <a:cs typeface="Calibri"/>
              </a:rPr>
              <a:t>Taster Lessons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Wingdings"/>
              <a:buChar char="q"/>
            </a:pPr>
            <a:r>
              <a:rPr lang="en-US" sz="2200">
                <a:ea typeface="Calibri"/>
                <a:cs typeface="Calibri"/>
              </a:rPr>
              <a:t>Subject Presentations</a:t>
            </a:r>
          </a:p>
          <a:p>
            <a:pPr marL="342900" indent="-342900">
              <a:buFont typeface="Wingdings"/>
              <a:buChar char="q"/>
            </a:pPr>
            <a:r>
              <a:rPr lang="en-US" sz="2200">
                <a:ea typeface="Calibri"/>
                <a:cs typeface="Calibri"/>
              </a:rPr>
              <a:t>Initial Options Survey</a:t>
            </a:r>
          </a:p>
          <a:p>
            <a:pPr marL="342900" indent="-342900">
              <a:buFont typeface="Wingdings"/>
              <a:buChar char="q"/>
            </a:pPr>
            <a:r>
              <a:rPr lang="en-US" sz="2200">
                <a:ea typeface="Calibri"/>
                <a:cs typeface="Calibri"/>
              </a:rPr>
              <a:t>Visit to Newark College</a:t>
            </a:r>
          </a:p>
          <a:p>
            <a:pPr marL="342900" indent="-342900">
              <a:buFont typeface="Wingdings"/>
              <a:buChar char="q"/>
            </a:pPr>
            <a:r>
              <a:rPr lang="en-US" sz="2200">
                <a:ea typeface="Calibri"/>
                <a:cs typeface="Calibri"/>
              </a:rPr>
              <a:t>Engineering Workshop</a:t>
            </a:r>
          </a:p>
          <a:p>
            <a:pPr marL="342900" indent="-342900">
              <a:buFont typeface="Wingdings"/>
              <a:buChar char="q"/>
            </a:pPr>
            <a:r>
              <a:rPr lang="en-US" sz="2200">
                <a:ea typeface="Calibri"/>
                <a:cs typeface="Calibri"/>
              </a:rPr>
              <a:t>Careers Interviews for selected students</a:t>
            </a:r>
          </a:p>
          <a:p>
            <a:pPr marL="342900" indent="-342900">
              <a:buFont typeface="Wingdings"/>
              <a:buChar char="q"/>
            </a:pPr>
            <a:r>
              <a:rPr lang="en-US" sz="2200" err="1">
                <a:ea typeface="Calibri"/>
                <a:cs typeface="Calibri"/>
              </a:rPr>
              <a:t>Unifrog</a:t>
            </a:r>
            <a:r>
              <a:rPr lang="en-US" sz="2200">
                <a:ea typeface="Calibri"/>
                <a:cs typeface="Calibri"/>
              </a:rPr>
              <a:t> Lessons</a:t>
            </a:r>
          </a:p>
          <a:p>
            <a:pPr marL="342900" indent="-342900">
              <a:buFont typeface="Wingdings"/>
              <a:buChar char="q"/>
            </a:pPr>
            <a:r>
              <a:rPr lang="en-US" sz="2200">
                <a:ea typeface="Calibri"/>
                <a:cs typeface="Calibri"/>
              </a:rPr>
              <a:t>Labour Market Information</a:t>
            </a:r>
          </a:p>
          <a:p>
            <a:endParaRPr lang="en-US" sz="2200">
              <a:ea typeface="Calibri"/>
              <a:cs typeface="Calibri"/>
            </a:endParaRPr>
          </a:p>
          <a:p>
            <a:r>
              <a:rPr lang="en-US" sz="2200" b="1">
                <a:ea typeface="Calibri"/>
                <a:cs typeface="Calibri"/>
              </a:rPr>
              <a:t>Next Steps (Year 10 and 11)</a:t>
            </a:r>
          </a:p>
          <a:p>
            <a:pPr marL="342900" indent="-342900">
              <a:buFont typeface="Wingdings"/>
              <a:buChar char="q"/>
            </a:pPr>
            <a:r>
              <a:rPr lang="en-US" sz="2200">
                <a:ea typeface="Calibri"/>
                <a:cs typeface="Calibri"/>
              </a:rPr>
              <a:t>One week work experience in Year 10</a:t>
            </a:r>
          </a:p>
          <a:p>
            <a:pPr marL="342900" indent="-342900">
              <a:buFont typeface="Wingdings"/>
              <a:buChar char="q"/>
            </a:pPr>
            <a:r>
              <a:rPr lang="en-US" sz="2200">
                <a:ea typeface="Calibri"/>
                <a:cs typeface="Calibri"/>
              </a:rPr>
              <a:t>Mock Interviews </a:t>
            </a:r>
          </a:p>
          <a:p>
            <a:pPr marL="342900" indent="-342900">
              <a:buFont typeface="Wingdings"/>
              <a:buChar char="q"/>
            </a:pPr>
            <a:r>
              <a:rPr lang="en-US" sz="2200">
                <a:ea typeface="Calibri"/>
                <a:cs typeface="Calibri"/>
              </a:rPr>
              <a:t>Careers Interviews</a:t>
            </a:r>
          </a:p>
          <a:p>
            <a:pPr marL="342900" indent="-342900">
              <a:buFont typeface="Wingdings"/>
              <a:buChar char="q"/>
            </a:pPr>
            <a:r>
              <a:rPr lang="en-US" sz="2200">
                <a:ea typeface="Calibri"/>
                <a:cs typeface="Calibri"/>
              </a:rPr>
              <a:t>Future First Expo</a:t>
            </a:r>
          </a:p>
          <a:p>
            <a:pPr marL="342900" indent="-342900">
              <a:buFont typeface="Wingdings"/>
              <a:buChar char="q"/>
            </a:pPr>
            <a:r>
              <a:rPr lang="en-US" sz="2200">
                <a:ea typeface="Calibri"/>
                <a:cs typeface="Calibri"/>
              </a:rPr>
              <a:t>University Fayre</a:t>
            </a:r>
          </a:p>
          <a:p>
            <a:pPr marL="342900" indent="-342900">
              <a:buFont typeface="Wingdings"/>
              <a:buChar char="q"/>
            </a:pPr>
            <a:r>
              <a:rPr lang="en-US" sz="2200">
                <a:ea typeface="Calibri"/>
                <a:cs typeface="Calibri"/>
              </a:rPr>
              <a:t>Growing our links to business &amp; industry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F4B14B-7E8E-BEF1-C8A5-489554065421}"/>
              </a:ext>
            </a:extLst>
          </p:cNvPr>
          <p:cNvSpPr txBox="1"/>
          <p:nvPr/>
        </p:nvSpPr>
        <p:spPr>
          <a:xfrm>
            <a:off x="5959237" y="1304844"/>
            <a:ext cx="585162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Available to speak to tonight:</a:t>
            </a:r>
          </a:p>
          <a:p>
            <a:pPr marL="285750" indent="-285750">
              <a:buFont typeface="Wingdings"/>
              <a:buChar char="q"/>
            </a:pPr>
            <a:r>
              <a:rPr lang="en-US">
                <a:ea typeface="Calibri"/>
                <a:cs typeface="Calibri"/>
              </a:rPr>
              <a:t>Sharon Franklin – Ideas for Careers</a:t>
            </a:r>
          </a:p>
          <a:p>
            <a:pPr marL="285750" indent="-285750">
              <a:buFont typeface="Wingdings"/>
              <a:buChar char="q"/>
            </a:pPr>
            <a:r>
              <a:rPr lang="en-US">
                <a:ea typeface="Calibri"/>
                <a:cs typeface="Calibri"/>
              </a:rPr>
              <a:t>Judy &amp; Rosie – Lincoln / Newark College</a:t>
            </a:r>
          </a:p>
        </p:txBody>
      </p:sp>
    </p:spTree>
    <p:extLst>
      <p:ext uri="{BB962C8B-B14F-4D97-AF65-F5344CB8AC3E}">
        <p14:creationId xmlns:p14="http://schemas.microsoft.com/office/powerpoint/2010/main" val="28268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81A7E-4D7B-9DF1-3885-75B8F4964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E47EE33-2D80-C17D-18C8-07EE62CCFA35}"/>
              </a:ext>
            </a:extLst>
          </p:cNvPr>
          <p:cNvSpPr/>
          <p:nvPr/>
        </p:nvSpPr>
        <p:spPr>
          <a:xfrm rot="5400000">
            <a:off x="5591666" y="-5591664"/>
            <a:ext cx="1008671" cy="12192000"/>
          </a:xfrm>
          <a:prstGeom prst="rect">
            <a:avLst/>
          </a:prstGeom>
          <a:solidFill>
            <a:srgbClr val="802528"/>
          </a:solidFill>
          <a:ln>
            <a:solidFill>
              <a:srgbClr val="802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F8E299-DD25-C009-642C-F9CE5A398D7B}"/>
              </a:ext>
            </a:extLst>
          </p:cNvPr>
          <p:cNvSpPr txBox="1"/>
          <p:nvPr/>
        </p:nvSpPr>
        <p:spPr>
          <a:xfrm>
            <a:off x="2849095" y="131358"/>
            <a:ext cx="671188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Unifrog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62531F-BA0D-C9A0-D4BF-5C776703F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74" y="107873"/>
            <a:ext cx="847521" cy="79292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6B0EC9-889C-1772-9A5F-75A19FDB7E5A}"/>
              </a:ext>
            </a:extLst>
          </p:cNvPr>
          <p:cNvSpPr/>
          <p:nvPr/>
        </p:nvSpPr>
        <p:spPr>
          <a:xfrm>
            <a:off x="169667" y="1272268"/>
            <a:ext cx="5102771" cy="5352887"/>
          </a:xfrm>
          <a:prstGeom prst="roundRect">
            <a:avLst/>
          </a:prstGeom>
          <a:ln w="57150">
            <a:solidFill>
              <a:srgbClr val="82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200">
                <a:ea typeface="Calibri"/>
                <a:cs typeface="Calibri"/>
              </a:rPr>
              <a:t>PSHE lessons to support the options process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200">
                <a:ea typeface="Calibri"/>
                <a:cs typeface="Calibri"/>
              </a:rPr>
              <a:t>What are my skills and interests?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200">
                <a:ea typeface="Calibri"/>
                <a:cs typeface="Calibri"/>
              </a:rPr>
              <a:t>Choosing my options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200">
                <a:ea typeface="Calibri"/>
                <a:cs typeface="Calibri"/>
              </a:rPr>
              <a:t>Taking control of my career journey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200">
                <a:ea typeface="Calibri"/>
                <a:cs typeface="Calibri"/>
              </a:rPr>
              <a:t>Working &amp; earning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200">
                <a:ea typeface="Calibri"/>
                <a:cs typeface="Calibri"/>
              </a:rPr>
              <a:t>Labour market information</a:t>
            </a:r>
          </a:p>
          <a:p>
            <a:pPr marL="285750" indent="-285750">
              <a:buFont typeface="Arial"/>
              <a:buChar char="•"/>
            </a:pPr>
            <a:r>
              <a:rPr lang="en-US" sz="2200">
                <a:ea typeface="Calibri"/>
                <a:cs typeface="Calibri"/>
              </a:rPr>
              <a:t>All students using Unifrog to help with research</a:t>
            </a:r>
          </a:p>
          <a:p>
            <a:pPr marL="285750" indent="-285750">
              <a:buFont typeface="Arial"/>
              <a:buChar char="•"/>
            </a:pPr>
            <a:r>
              <a:rPr lang="en-US" sz="2200">
                <a:ea typeface="Calibri"/>
                <a:cs typeface="Calibri"/>
              </a:rPr>
              <a:t>All students have personal log-in details for Unifrog</a:t>
            </a:r>
          </a:p>
          <a:p>
            <a:pPr marL="285750" indent="-285750">
              <a:buFont typeface="Arial"/>
              <a:buChar char="•"/>
            </a:pPr>
            <a:r>
              <a:rPr lang="en-US" sz="2200">
                <a:ea typeface="Calibri"/>
                <a:cs typeface="Calibri"/>
              </a:rPr>
              <a:t>Careers library is worth a visit</a:t>
            </a:r>
          </a:p>
        </p:txBody>
      </p:sp>
      <p:pic>
        <p:nvPicPr>
          <p:cNvPr id="5" name="Picture 4" descr="Unifrog - Skills Builder">
            <a:extLst>
              <a:ext uri="{FF2B5EF4-FFF2-40B4-BE49-F238E27FC236}">
                <a16:creationId xmlns:a16="http://schemas.microsoft.com/office/drawing/2014/main" id="{D6B21406-5E39-3256-CDE9-1E583407C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6269" y="1121803"/>
            <a:ext cx="2636720" cy="826685"/>
          </a:xfrm>
          <a:prstGeom prst="rect">
            <a:avLst/>
          </a:prstGeom>
        </p:spPr>
      </p:pic>
      <p:pic>
        <p:nvPicPr>
          <p:cNvPr id="6" name="Picture 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3AA117C9-7819-4AA5-FD2B-586BB41D22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617" y="2261407"/>
            <a:ext cx="6184026" cy="4364297"/>
          </a:xfrm>
          <a:prstGeom prst="rect">
            <a:avLst/>
          </a:prstGeom>
        </p:spPr>
      </p:pic>
      <p:pic>
        <p:nvPicPr>
          <p:cNvPr id="7" name="Picture 6" descr="A screenshot of a search engine&#10;&#10;AI-generated content may be incorrect.">
            <a:extLst>
              <a:ext uri="{FF2B5EF4-FFF2-40B4-BE49-F238E27FC236}">
                <a16:creationId xmlns:a16="http://schemas.microsoft.com/office/drawing/2014/main" id="{BB5E577F-AD0B-C539-67E8-5E425C870C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703" y="2160895"/>
            <a:ext cx="6180145" cy="4390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83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22"/>
    </mc:Choice>
    <mc:Fallback xmlns="">
      <p:transition spd="slow" advTm="83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A9147F-3B42-4881-8FCD-DC0F4E1AB1AC}"/>
              </a:ext>
            </a:extLst>
          </p:cNvPr>
          <p:cNvSpPr/>
          <p:nvPr/>
        </p:nvSpPr>
        <p:spPr>
          <a:xfrm rot="5400000">
            <a:off x="5591666" y="-5591664"/>
            <a:ext cx="1008671" cy="12192000"/>
          </a:xfrm>
          <a:prstGeom prst="rect">
            <a:avLst/>
          </a:prstGeom>
          <a:solidFill>
            <a:srgbClr val="802528"/>
          </a:solidFill>
          <a:ln>
            <a:solidFill>
              <a:srgbClr val="802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1ABDB1-A5B0-493F-A4C0-AB4892751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4" y="107873"/>
            <a:ext cx="847521" cy="7929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0BE7E4-77BE-498D-AD99-3EFE8FA417D7}"/>
              </a:ext>
            </a:extLst>
          </p:cNvPr>
          <p:cNvSpPr txBox="1"/>
          <p:nvPr/>
        </p:nvSpPr>
        <p:spPr>
          <a:xfrm>
            <a:off x="2849095" y="131358"/>
            <a:ext cx="6711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GCSE Option Blocks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D4CB45-2D5A-49C1-B6EB-9F22E4CDF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561617"/>
              </p:ext>
            </p:extLst>
          </p:nvPr>
        </p:nvGraphicFramePr>
        <p:xfrm>
          <a:off x="260583" y="1906951"/>
          <a:ext cx="9469308" cy="361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327">
                  <a:extLst>
                    <a:ext uri="{9D8B030D-6E8A-4147-A177-3AD203B41FA5}">
                      <a16:colId xmlns:a16="http://schemas.microsoft.com/office/drawing/2014/main" val="508422872"/>
                    </a:ext>
                  </a:extLst>
                </a:gridCol>
                <a:gridCol w="2367327">
                  <a:extLst>
                    <a:ext uri="{9D8B030D-6E8A-4147-A177-3AD203B41FA5}">
                      <a16:colId xmlns:a16="http://schemas.microsoft.com/office/drawing/2014/main" val="1683339804"/>
                    </a:ext>
                  </a:extLst>
                </a:gridCol>
                <a:gridCol w="2367327">
                  <a:extLst>
                    <a:ext uri="{9D8B030D-6E8A-4147-A177-3AD203B41FA5}">
                      <a16:colId xmlns:a16="http://schemas.microsoft.com/office/drawing/2014/main" val="1046981969"/>
                    </a:ext>
                  </a:extLst>
                </a:gridCol>
                <a:gridCol w="2367327">
                  <a:extLst>
                    <a:ext uri="{9D8B030D-6E8A-4147-A177-3AD203B41FA5}">
                      <a16:colId xmlns:a16="http://schemas.microsoft.com/office/drawing/2014/main" val="782140381"/>
                    </a:ext>
                  </a:extLst>
                </a:gridCol>
              </a:tblGrid>
              <a:tr h="414558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C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494691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Geography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Business Studies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Art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Citizenship Studies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94141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History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Drama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Business Studies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/>
                        <a:t>Engineering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7720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Engineering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GCSE PE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French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51076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Hospitality &amp; Catering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Health &amp; Social Care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Hospitality &amp; Catering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07200"/>
                  </a:ext>
                </a:extLst>
              </a:tr>
              <a:tr h="71553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Triple Science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Sport Studies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Music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590834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Sport Studies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073118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Textiles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17634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EFB860-40FE-AC6E-961F-99AAC021D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88412"/>
              </p:ext>
            </p:extLst>
          </p:nvPr>
        </p:nvGraphicFramePr>
        <p:xfrm>
          <a:off x="9898467" y="2973993"/>
          <a:ext cx="20329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950">
                  <a:extLst>
                    <a:ext uri="{9D8B030D-6E8A-4147-A177-3AD203B41FA5}">
                      <a16:colId xmlns:a16="http://schemas.microsoft.com/office/drawing/2014/main" val="2221403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Key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32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EBacc GCSE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205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GCSE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921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Vocational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54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57"/>
    </mc:Choice>
    <mc:Fallback xmlns="">
      <p:transition spd="slow" advTm="493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gress8 – What we (don't) know | Progress8 - the Blog">
            <a:extLst>
              <a:ext uri="{FF2B5EF4-FFF2-40B4-BE49-F238E27FC236}">
                <a16:creationId xmlns:a16="http://schemas.microsoft.com/office/drawing/2014/main" id="{7E15BC99-F919-4594-94DD-16C3947C1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/>
          <a:stretch/>
        </p:blipFill>
        <p:spPr bwMode="auto">
          <a:xfrm>
            <a:off x="1122402" y="2296160"/>
            <a:ext cx="10692231" cy="352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8EC55D-6E71-4A1C-8AE7-7AF93419F32B}"/>
              </a:ext>
            </a:extLst>
          </p:cNvPr>
          <p:cNvSpPr/>
          <p:nvPr/>
        </p:nvSpPr>
        <p:spPr>
          <a:xfrm rot="5400000">
            <a:off x="5591666" y="-5591664"/>
            <a:ext cx="1008671" cy="12192000"/>
          </a:xfrm>
          <a:prstGeom prst="rect">
            <a:avLst/>
          </a:prstGeom>
          <a:solidFill>
            <a:srgbClr val="802528"/>
          </a:solidFill>
          <a:ln>
            <a:solidFill>
              <a:srgbClr val="802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30DC8B-89FB-4A21-9870-85A01F04E463}"/>
              </a:ext>
            </a:extLst>
          </p:cNvPr>
          <p:cNvSpPr txBox="1"/>
          <p:nvPr/>
        </p:nvSpPr>
        <p:spPr>
          <a:xfrm>
            <a:off x="2849095" y="131358"/>
            <a:ext cx="6711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Progress 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C8E1B5-838B-404A-AB83-BE9320B59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4" y="107873"/>
            <a:ext cx="847521" cy="7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70"/>
    </mc:Choice>
    <mc:Fallback xmlns="">
      <p:transition spd="slow" advTm="4947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CFD8D1-AD96-4494-932C-0A9869F0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68" y="2458721"/>
            <a:ext cx="11490300" cy="43992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6F4DAA-9FE0-4C15-A2AE-A453ED70EE20}"/>
              </a:ext>
            </a:extLst>
          </p:cNvPr>
          <p:cNvSpPr/>
          <p:nvPr/>
        </p:nvSpPr>
        <p:spPr>
          <a:xfrm rot="5400000">
            <a:off x="5591666" y="-5591664"/>
            <a:ext cx="1008671" cy="12192000"/>
          </a:xfrm>
          <a:prstGeom prst="rect">
            <a:avLst/>
          </a:prstGeom>
          <a:solidFill>
            <a:srgbClr val="802528"/>
          </a:solidFill>
          <a:ln>
            <a:solidFill>
              <a:srgbClr val="802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8927D-8D69-435F-951F-FD89602BF6F0}"/>
              </a:ext>
            </a:extLst>
          </p:cNvPr>
          <p:cNvSpPr txBox="1"/>
          <p:nvPr/>
        </p:nvSpPr>
        <p:spPr>
          <a:xfrm>
            <a:off x="2438896" y="131358"/>
            <a:ext cx="7901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English Baccalaureate (EBacc)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9846AB-5A34-4432-A551-DB1173C5A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4" y="107873"/>
            <a:ext cx="847521" cy="7929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6B0A54-8CCE-1D2F-2DB8-24821D219A44}"/>
              </a:ext>
            </a:extLst>
          </p:cNvPr>
          <p:cNvSpPr txBox="1"/>
          <p:nvPr/>
        </p:nvSpPr>
        <p:spPr>
          <a:xfrm>
            <a:off x="341832" y="1140030"/>
            <a:ext cx="11511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/>
              <a:t>The EBacc is not a qualification.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/>
              <a:t>To achieve the EBacc, you need to achieve Grade 5+ in English, maths, science, a language, and either Geography or History.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/>
              <a:t>The EBacc is sought after by the Russell Group universities. These are a collection of 24 UK universities that are dedicated to academic excellence.</a:t>
            </a:r>
          </a:p>
        </p:txBody>
      </p:sp>
    </p:spTree>
    <p:extLst>
      <p:ext uri="{BB962C8B-B14F-4D97-AF65-F5344CB8AC3E}">
        <p14:creationId xmlns:p14="http://schemas.microsoft.com/office/powerpoint/2010/main" val="15731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69"/>
    </mc:Choice>
    <mc:Fallback xmlns="">
      <p:transition spd="slow" advTm="29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694B017-8E9B-4EE0-BFEF-B950CBB9BFE6}"/>
              </a:ext>
            </a:extLst>
          </p:cNvPr>
          <p:cNvSpPr txBox="1"/>
          <p:nvPr/>
        </p:nvSpPr>
        <p:spPr>
          <a:xfrm>
            <a:off x="5349029" y="1086949"/>
            <a:ext cx="2620141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86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100% Exam at the end of Year 11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6A03036-6312-4D50-97F7-694970050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23289"/>
              </p:ext>
            </p:extLst>
          </p:nvPr>
        </p:nvGraphicFramePr>
        <p:xfrm>
          <a:off x="2001451" y="1880250"/>
          <a:ext cx="9315298" cy="4659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7649">
                  <a:extLst>
                    <a:ext uri="{9D8B030D-6E8A-4147-A177-3AD203B41FA5}">
                      <a16:colId xmlns:a16="http://schemas.microsoft.com/office/drawing/2014/main" val="3139253517"/>
                    </a:ext>
                  </a:extLst>
                </a:gridCol>
                <a:gridCol w="4657649">
                  <a:extLst>
                    <a:ext uri="{9D8B030D-6E8A-4147-A177-3AD203B41FA5}">
                      <a16:colId xmlns:a16="http://schemas.microsoft.com/office/drawing/2014/main" val="2811141597"/>
                    </a:ext>
                  </a:extLst>
                </a:gridCol>
              </a:tblGrid>
              <a:tr h="844671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Triple Science</a:t>
                      </a:r>
                    </a:p>
                  </a:txBody>
                  <a:tcPr anchor="ctr"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Trilogy (Combined Science)</a:t>
                      </a:r>
                    </a:p>
                  </a:txBody>
                  <a:tcPr anchor="ctr">
                    <a:solidFill>
                      <a:srgbClr val="8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31118"/>
                  </a:ext>
                </a:extLst>
              </a:tr>
              <a:tr h="381441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GB" sz="2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2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GB" sz="2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195895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2F925FB-2370-450E-91AE-F7D547DB1179}"/>
              </a:ext>
            </a:extLst>
          </p:cNvPr>
          <p:cNvSpPr/>
          <p:nvPr/>
        </p:nvSpPr>
        <p:spPr>
          <a:xfrm rot="5400000">
            <a:off x="5591666" y="-5591664"/>
            <a:ext cx="1008671" cy="12192000"/>
          </a:xfrm>
          <a:prstGeom prst="rect">
            <a:avLst/>
          </a:prstGeom>
          <a:solidFill>
            <a:srgbClr val="802528"/>
          </a:solidFill>
          <a:ln>
            <a:solidFill>
              <a:srgbClr val="802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CE05B9-BEA7-4023-A926-D1A878059425}"/>
              </a:ext>
            </a:extLst>
          </p:cNvPr>
          <p:cNvSpPr txBox="1"/>
          <p:nvPr/>
        </p:nvSpPr>
        <p:spPr>
          <a:xfrm>
            <a:off x="2849095" y="131358"/>
            <a:ext cx="6711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Science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26369A-17A1-4411-9641-80F273DD1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4" y="107873"/>
            <a:ext cx="847521" cy="7929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D1F51-6D0A-D0C2-A8A7-D284F8EC6152}"/>
              </a:ext>
            </a:extLst>
          </p:cNvPr>
          <p:cNvSpPr txBox="1"/>
          <p:nvPr/>
        </p:nvSpPr>
        <p:spPr>
          <a:xfrm>
            <a:off x="2098512" y="2811468"/>
            <a:ext cx="4466064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GB" sz="2400">
                <a:ea typeface="Calibri"/>
                <a:cs typeface="Calibri"/>
              </a:rPr>
              <a:t>3 GCSEs at the end of the course (Biology, Chemistry and Physics)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400">
                <a:ea typeface="Calibri"/>
                <a:cs typeface="Calibri"/>
              </a:rPr>
              <a:t>Wider range of topics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400">
                <a:ea typeface="Calibri"/>
                <a:cs typeface="Calibri"/>
              </a:rPr>
              <a:t>More teaching hours as more content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400">
                <a:ea typeface="Calibri"/>
                <a:cs typeface="Calibri"/>
              </a:rPr>
              <a:t>6 papers 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400">
                <a:ea typeface="Calibri"/>
                <a:cs typeface="Calibri"/>
              </a:rPr>
              <a:t>Each paper is 1 hour 45 minutes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400">
                <a:ea typeface="Calibri"/>
                <a:cs typeface="Calibri"/>
              </a:rPr>
              <a:t>Leads into KS5 Sciences</a:t>
            </a:r>
            <a:endParaRPr lang="en-US" sz="2400">
              <a:ea typeface="Calibri"/>
              <a:cs typeface="Calibri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D4B0B-010C-27DA-EB60-34A15DD9DF2E}"/>
              </a:ext>
            </a:extLst>
          </p:cNvPr>
          <p:cNvSpPr txBox="1"/>
          <p:nvPr/>
        </p:nvSpPr>
        <p:spPr>
          <a:xfrm>
            <a:off x="6757553" y="2807579"/>
            <a:ext cx="441467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GB" sz="2400">
                <a:ea typeface="Calibri"/>
                <a:cs typeface="Calibri"/>
              </a:rPr>
              <a:t>2 GCSEs at the end of the course (Science)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400">
                <a:ea typeface="Calibri"/>
                <a:cs typeface="Calibri"/>
              </a:rPr>
              <a:t>Narrower range of topics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400">
                <a:ea typeface="Calibri"/>
                <a:cs typeface="Calibri"/>
              </a:rPr>
              <a:t>Less teaching hours as less content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400">
                <a:ea typeface="Calibri"/>
                <a:cs typeface="Calibri"/>
              </a:rPr>
              <a:t>6 papers </a:t>
            </a:r>
          </a:p>
          <a:p>
            <a:pPr marL="342900" indent="-342900">
              <a:buFont typeface="Arial,Sans-Serif"/>
              <a:buChar char="•"/>
            </a:pPr>
            <a:r>
              <a:rPr lang="en-GB" sz="2400">
                <a:ea typeface="Calibri"/>
                <a:cs typeface="Calibri"/>
              </a:rPr>
              <a:t>Each paper is 1 hour 15 minutes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400">
                <a:ea typeface="Calibri"/>
                <a:cs typeface="Calibri"/>
              </a:rPr>
              <a:t>Leads into KS5 Sciences</a:t>
            </a:r>
            <a:endParaRPr lang="en-US" sz="2400"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7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22"/>
    </mc:Choice>
    <mc:Fallback xmlns="">
      <p:transition spd="slow" advTm="83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E390D-87E7-4B58-8807-80FD7BBD3680}"/>
              </a:ext>
            </a:extLst>
          </p:cNvPr>
          <p:cNvSpPr/>
          <p:nvPr/>
        </p:nvSpPr>
        <p:spPr>
          <a:xfrm rot="5400000">
            <a:off x="5591666" y="-5591664"/>
            <a:ext cx="1008671" cy="12192000"/>
          </a:xfrm>
          <a:prstGeom prst="rect">
            <a:avLst/>
          </a:prstGeom>
          <a:solidFill>
            <a:srgbClr val="802528"/>
          </a:solidFill>
          <a:ln>
            <a:solidFill>
              <a:srgbClr val="802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898E0-600E-41E1-9527-998D13EAD3EC}"/>
              </a:ext>
            </a:extLst>
          </p:cNvPr>
          <p:cNvSpPr txBox="1"/>
          <p:nvPr/>
        </p:nvSpPr>
        <p:spPr>
          <a:xfrm>
            <a:off x="854832" y="63317"/>
            <a:ext cx="1029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Pathways – Example 1 (Traditional GCSE)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CEA197-320A-4527-9BAF-2A8CFDBA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4" y="107873"/>
            <a:ext cx="847521" cy="79292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7A4FBA-F974-36B2-2559-DFBD51687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807711"/>
              </p:ext>
            </p:extLst>
          </p:nvPr>
        </p:nvGraphicFramePr>
        <p:xfrm>
          <a:off x="1542452" y="1932589"/>
          <a:ext cx="9469308" cy="361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327">
                  <a:extLst>
                    <a:ext uri="{9D8B030D-6E8A-4147-A177-3AD203B41FA5}">
                      <a16:colId xmlns:a16="http://schemas.microsoft.com/office/drawing/2014/main" val="508422872"/>
                    </a:ext>
                  </a:extLst>
                </a:gridCol>
                <a:gridCol w="2367327">
                  <a:extLst>
                    <a:ext uri="{9D8B030D-6E8A-4147-A177-3AD203B41FA5}">
                      <a16:colId xmlns:a16="http://schemas.microsoft.com/office/drawing/2014/main" val="1683339804"/>
                    </a:ext>
                  </a:extLst>
                </a:gridCol>
                <a:gridCol w="2367327">
                  <a:extLst>
                    <a:ext uri="{9D8B030D-6E8A-4147-A177-3AD203B41FA5}">
                      <a16:colId xmlns:a16="http://schemas.microsoft.com/office/drawing/2014/main" val="1046981969"/>
                    </a:ext>
                  </a:extLst>
                </a:gridCol>
                <a:gridCol w="2367327">
                  <a:extLst>
                    <a:ext uri="{9D8B030D-6E8A-4147-A177-3AD203B41FA5}">
                      <a16:colId xmlns:a16="http://schemas.microsoft.com/office/drawing/2014/main" val="782140381"/>
                    </a:ext>
                  </a:extLst>
                </a:gridCol>
              </a:tblGrid>
              <a:tr h="414558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494691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Geography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Business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Citizenship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894141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Drama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Business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/>
                        <a:t>Engineering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77720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Engineering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GCSE 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French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51076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Hospitality &amp; Catering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Health &amp; Social 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Hospitality &amp; Catering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707200"/>
                  </a:ext>
                </a:extLst>
              </a:tr>
              <a:tr h="71553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Triple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Sport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Music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590834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Sport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073118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Textiles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17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8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75"/>
    </mc:Choice>
    <mc:Fallback xmlns="">
      <p:transition spd="slow" advTm="3137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6DC2EF-C616-46F9-A1DA-42E8AB102E29}"/>
              </a:ext>
            </a:extLst>
          </p:cNvPr>
          <p:cNvSpPr/>
          <p:nvPr/>
        </p:nvSpPr>
        <p:spPr>
          <a:xfrm rot="5400000">
            <a:off x="5591666" y="-5591664"/>
            <a:ext cx="1008671" cy="12192000"/>
          </a:xfrm>
          <a:prstGeom prst="rect">
            <a:avLst/>
          </a:prstGeom>
          <a:solidFill>
            <a:srgbClr val="802528"/>
          </a:solidFill>
          <a:ln>
            <a:solidFill>
              <a:srgbClr val="802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4AF2B-F997-49E1-8476-081A55D6A290}"/>
              </a:ext>
            </a:extLst>
          </p:cNvPr>
          <p:cNvSpPr txBox="1"/>
          <p:nvPr/>
        </p:nvSpPr>
        <p:spPr>
          <a:xfrm>
            <a:off x="915791" y="119615"/>
            <a:ext cx="9647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Pathways – Example 2 (Vocational)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6A596-9EDE-40DD-86A7-A18D4DF36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4" y="107873"/>
            <a:ext cx="847521" cy="79292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B0221A-E4A0-15EC-2904-30EAC5F6E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87956"/>
              </p:ext>
            </p:extLst>
          </p:nvPr>
        </p:nvGraphicFramePr>
        <p:xfrm>
          <a:off x="1542452" y="1932589"/>
          <a:ext cx="9469308" cy="361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327">
                  <a:extLst>
                    <a:ext uri="{9D8B030D-6E8A-4147-A177-3AD203B41FA5}">
                      <a16:colId xmlns:a16="http://schemas.microsoft.com/office/drawing/2014/main" val="508422872"/>
                    </a:ext>
                  </a:extLst>
                </a:gridCol>
                <a:gridCol w="2367327">
                  <a:extLst>
                    <a:ext uri="{9D8B030D-6E8A-4147-A177-3AD203B41FA5}">
                      <a16:colId xmlns:a16="http://schemas.microsoft.com/office/drawing/2014/main" val="1683339804"/>
                    </a:ext>
                  </a:extLst>
                </a:gridCol>
                <a:gridCol w="2367327">
                  <a:extLst>
                    <a:ext uri="{9D8B030D-6E8A-4147-A177-3AD203B41FA5}">
                      <a16:colId xmlns:a16="http://schemas.microsoft.com/office/drawing/2014/main" val="1046981969"/>
                    </a:ext>
                  </a:extLst>
                </a:gridCol>
                <a:gridCol w="2367327">
                  <a:extLst>
                    <a:ext uri="{9D8B030D-6E8A-4147-A177-3AD203B41FA5}">
                      <a16:colId xmlns:a16="http://schemas.microsoft.com/office/drawing/2014/main" val="782140381"/>
                    </a:ext>
                  </a:extLst>
                </a:gridCol>
              </a:tblGrid>
              <a:tr h="414558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Block 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494691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Geography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Business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Citizenship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894141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Drama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Business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/>
                        <a:t>Engineering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77720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Engineering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GCSE 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French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51076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Hospitality &amp; Catering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Health &amp; Social 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Hospitality &amp; Catering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07200"/>
                  </a:ext>
                </a:extLst>
              </a:tr>
              <a:tr h="71553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Triple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Sport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Music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590834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Sport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073118"/>
                  </a:ext>
                </a:extLst>
              </a:tr>
              <a:tr h="414558"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/>
                        <a:t>Textiles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17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1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5"/>
    </mc:Choice>
    <mc:Fallback xmlns="">
      <p:transition spd="slow" advTm="1633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6.1|3.4|4|4.3|8|10.2|2.6|7.1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6.1|3.4|4|4.3|8|10.2|2.6|7.1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5be579-4f96-4d49-84cc-d2412a1854a6" xsi:nil="true"/>
    <lcf76f155ced4ddcb4097134ff3c332f xmlns="7a35b7bc-cf56-4109-a8c8-d6f6c738cc3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4E926F018DD440B082DD0815909210" ma:contentTypeVersion="19" ma:contentTypeDescription="Create a new document." ma:contentTypeScope="" ma:versionID="32d1cf5a78f57f66eb752978cfb6ced8">
  <xsd:schema xmlns:xsd="http://www.w3.org/2001/XMLSchema" xmlns:xs="http://www.w3.org/2001/XMLSchema" xmlns:p="http://schemas.microsoft.com/office/2006/metadata/properties" xmlns:ns2="7a35b7bc-cf56-4109-a8c8-d6f6c738cc34" xmlns:ns3="2c5be579-4f96-4d49-84cc-d2412a1854a6" targetNamespace="http://schemas.microsoft.com/office/2006/metadata/properties" ma:root="true" ma:fieldsID="31b5e913f368d4aa37fd61ba68ed16a2" ns2:_="" ns3:_="">
    <xsd:import namespace="7a35b7bc-cf56-4109-a8c8-d6f6c738cc34"/>
    <xsd:import namespace="2c5be579-4f96-4d49-84cc-d2412a1854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5b7bc-cf56-4109-a8c8-d6f6c738c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9725bcc-4bff-48db-9f33-da411d5cb4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be579-4f96-4d49-84cc-d2412a1854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3d7577a-0614-4e7c-9a2f-bd50ce3aa98f}" ma:internalName="TaxCatchAll" ma:showField="CatchAllData" ma:web="2c5be579-4f96-4d49-84cc-d2412a1854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ACCF63-A575-4581-8282-7449A2F45872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2c5be579-4f96-4d49-84cc-d2412a1854a6"/>
    <ds:schemaRef ds:uri="http://schemas.microsoft.com/office/2006/documentManagement/types"/>
    <ds:schemaRef ds:uri="http://purl.org/dc/dcmitype/"/>
    <ds:schemaRef ds:uri="http://schemas.microsoft.com/office/infopath/2007/PartnerControls"/>
    <ds:schemaRef ds:uri="7a35b7bc-cf56-4109-a8c8-d6f6c738cc3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AC615A2-11F3-4A05-98F7-7C9C5734D0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35F662-81F7-4895-8963-5624B725B9FF}">
  <ds:schemaRefs>
    <ds:schemaRef ds:uri="2c5be579-4f96-4d49-84cc-d2412a1854a6"/>
    <ds:schemaRef ds:uri="7a35b7bc-cf56-4109-a8c8-d6f6c738cc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Widescreen</PresentationFormat>
  <Paragraphs>188</Paragraphs>
  <Slides>15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Arial,Sans-Serif</vt:lpstr>
      <vt:lpstr>Calibri</vt:lpstr>
      <vt:lpstr>Calibri Light</vt:lpstr>
      <vt:lpstr>Century Gothic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KS4 Options Portal (School Website)</vt:lpstr>
      <vt:lpstr>PowerPoint Presentation</vt:lpstr>
      <vt:lpstr>PowerPoint Presentation</vt:lpstr>
      <vt:lpstr>Subject Selection Deadline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Coates Staff 8914024</dc:creator>
  <cp:lastModifiedBy>R Smith Staff 8914024</cp:lastModifiedBy>
  <cp:revision>4</cp:revision>
  <dcterms:created xsi:type="dcterms:W3CDTF">2021-09-02T12:50:04Z</dcterms:created>
  <dcterms:modified xsi:type="dcterms:W3CDTF">2025-03-19T19:25:12Z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0x0101004D4E926F018DD440B082DD0815909210</vt:lpwstr>
  </property>
  <property fmtid="{D5CDD505-2E9C-101B-9397-08002B2CF9AE}" pid="3" name="MediaServiceImageTags">
    <vt:lpwstr/>
  </property>
</Properties>
</file>